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1" r:id="rId2"/>
    <p:sldMasterId id="2147483673" r:id="rId3"/>
    <p:sldMasterId id="2147483695" r:id="rId4"/>
    <p:sldMasterId id="2147483707" r:id="rId5"/>
    <p:sldMasterId id="2147483719" r:id="rId6"/>
    <p:sldMasterId id="2147483731" r:id="rId7"/>
    <p:sldMasterId id="2147483743" r:id="rId8"/>
    <p:sldMasterId id="2147483756" r:id="rId9"/>
    <p:sldMasterId id="2147483768" r:id="rId10"/>
  </p:sldMasterIdLst>
  <p:notesMasterIdLst>
    <p:notesMasterId r:id="rId58"/>
  </p:notesMasterIdLst>
  <p:sldIdLst>
    <p:sldId id="1001" r:id="rId11"/>
    <p:sldId id="1036" r:id="rId12"/>
    <p:sldId id="1004" r:id="rId13"/>
    <p:sldId id="1003" r:id="rId14"/>
    <p:sldId id="259" r:id="rId15"/>
    <p:sldId id="295" r:id="rId16"/>
    <p:sldId id="298" r:id="rId17"/>
    <p:sldId id="994" r:id="rId18"/>
    <p:sldId id="993" r:id="rId19"/>
    <p:sldId id="261" r:id="rId20"/>
    <p:sldId id="299" r:id="rId21"/>
    <p:sldId id="972" r:id="rId22"/>
    <p:sldId id="300" r:id="rId23"/>
    <p:sldId id="268" r:id="rId24"/>
    <p:sldId id="998" r:id="rId25"/>
    <p:sldId id="990" r:id="rId26"/>
    <p:sldId id="301" r:id="rId27"/>
    <p:sldId id="260" r:id="rId28"/>
    <p:sldId id="991" r:id="rId29"/>
    <p:sldId id="305" r:id="rId30"/>
    <p:sldId id="308" r:id="rId31"/>
    <p:sldId id="310" r:id="rId32"/>
    <p:sldId id="309" r:id="rId33"/>
    <p:sldId id="965" r:id="rId34"/>
    <p:sldId id="966" r:id="rId35"/>
    <p:sldId id="970" r:id="rId36"/>
    <p:sldId id="968" r:id="rId37"/>
    <p:sldId id="971" r:id="rId38"/>
    <p:sldId id="929" r:id="rId39"/>
    <p:sldId id="1005" r:id="rId40"/>
    <p:sldId id="1008" r:id="rId41"/>
    <p:sldId id="1007" r:id="rId42"/>
    <p:sldId id="1009" r:id="rId43"/>
    <p:sldId id="1010" r:id="rId44"/>
    <p:sldId id="1011" r:id="rId45"/>
    <p:sldId id="1012" r:id="rId46"/>
    <p:sldId id="1014" r:id="rId47"/>
    <p:sldId id="1018" r:id="rId48"/>
    <p:sldId id="1019" r:id="rId49"/>
    <p:sldId id="1031" r:id="rId50"/>
    <p:sldId id="1026" r:id="rId51"/>
    <p:sldId id="1034" r:id="rId52"/>
    <p:sldId id="1038" r:id="rId53"/>
    <p:sldId id="1037" r:id="rId54"/>
    <p:sldId id="1029" r:id="rId55"/>
    <p:sldId id="1035" r:id="rId56"/>
    <p:sldId id="1027" r:id="rId57"/>
  </p:sldIdLst>
  <p:sldSz cx="9144000" cy="5143500" type="screen16x9"/>
  <p:notesSz cx="6797675" cy="9928225"/>
  <p:embeddedFontLst>
    <p:embeddedFont>
      <p:font typeface="微软雅黑" pitchFamily="34" charset="-122"/>
      <p:regular r:id="rId59"/>
      <p:bold r:id="rId60"/>
    </p:embeddedFont>
    <p:embeddedFont>
      <p:font typeface="Calibri Light" pitchFamily="34" charset="0"/>
      <p:regular r:id="rId61"/>
      <p:italic r:id="rId62"/>
    </p:embeddedFont>
    <p:embeddedFont>
      <p:font typeface="Microsoft JhengHei" pitchFamily="34" charset="-120"/>
      <p:regular r:id="rId63"/>
      <p:bold r:id="rId64"/>
    </p:embeddedFont>
    <p:embeddedFont>
      <p:font typeface="Calibri" pitchFamily="34" charset="0"/>
      <p:regular r:id="rId65"/>
      <p:bold r:id="rId66"/>
      <p:italic r:id="rId67"/>
      <p:boldItalic r:id="rId68"/>
    </p:embeddedFont>
    <p:embeddedFont>
      <p:font typeface="Cooper Black" pitchFamily="18" charset="0"/>
      <p:regular r:id="rId69"/>
    </p:embeddedFont>
    <p:embeddedFont>
      <p:font typeface="Broadway" pitchFamily="82" charset="0"/>
      <p:regular r:id="rId70"/>
    </p:embeddedFont>
    <p:embeddedFont>
      <p:font typeface="Encode Sans Semi Condensed Light" charset="0"/>
      <p:regular r:id="rId71"/>
      <p:bold r:id="rId72"/>
    </p:embeddedFont>
    <p:embeddedFont>
      <p:font typeface="Bradley Hand ITC" pitchFamily="66" charset="0"/>
      <p:regular r:id="rId73"/>
    </p:embeddedFont>
    <p:embeddedFont>
      <p:font typeface="Amatic SC" charset="-79"/>
      <p:regular r:id="rId74"/>
      <p:bold r:id="rId75"/>
    </p:embeddedFont>
    <p:embeddedFont>
      <p:font typeface="Lobster Two" charset="0"/>
      <p:regular r:id="rId76"/>
      <p:bold r:id="rId77"/>
      <p:italic r:id="rId78"/>
      <p:boldItalic r:id="rId79"/>
    </p:embeddedFont>
    <p:embeddedFont>
      <p:font typeface="Encode Sans Semi Condensed" charset="0"/>
      <p:regular r:id="rId80"/>
      <p:bold r:id="rId81"/>
    </p:embeddedFont>
    <p:embeddedFont>
      <p:font typeface="標楷體" pitchFamily="65" charset="-120"/>
      <p:regular r:id="rId82"/>
    </p:embeddedFont>
    <p:embeddedFont>
      <p:font typeface="宋体" pitchFamily="2" charset="-122"/>
      <p:regular r:id="rId83"/>
    </p:embeddedFont>
    <p:embeddedFont>
      <p:font typeface="Wide Latin" pitchFamily="18" charset="0"/>
      <p:regular r:id="rId84"/>
    </p:embeddedFont>
    <p:embeddedFont>
      <p:font typeface="Oxygen" charset="0"/>
      <p:regular r:id="rId85"/>
      <p:bold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yun liao" initials="ml" lastIdx="3" clrIdx="0">
    <p:extLst>
      <p:ext uri="{19B8F6BF-5375-455C-9EA6-DF929625EA0E}">
        <p15:presenceInfo xmlns="" xmlns:p15="http://schemas.microsoft.com/office/powerpoint/2012/main" userId="587b3c16124325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77"/>
    <a:srgbClr val="FF8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3834" autoAdjust="0"/>
  </p:normalViewPr>
  <p:slideViewPr>
    <p:cSldViewPr snapToGrid="0">
      <p:cViewPr>
        <p:scale>
          <a:sx n="100" d="100"/>
          <a:sy n="100" d="100"/>
        </p:scale>
        <p:origin x="-4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font" Target="fonts/font26.fntdata"/><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font" Target="fonts/font3.fntdata"/><Relationship Id="rId82" Type="http://schemas.openxmlformats.org/officeDocument/2006/relationships/font" Target="fonts/font24.fntdata"/><Relationship Id="rId90"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font" Target="fonts/font28.fntdata"/><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437276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21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87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95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12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968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95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75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166d2176e_0_31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166d2176e_0_310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51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87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441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0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72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b2f7c811ed_0_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b2f7c811ed_0_1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817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002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189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7519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8554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85546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85546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8554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85546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85546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85546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919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06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44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8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2"/>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8" y="4"/>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6"/>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9" y="2"/>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3"/>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8"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91"/>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70"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50"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700"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91"/>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3"/>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4"/>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74"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24" y="7"/>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803" y="6"/>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3"/>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7" y="0"/>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5E21FD5-61B7-422D-897F-64B59FC0EC3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F5924652-B57A-4AA3-9ADD-91B1739A751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5949BD86-E73D-4721-9490-2AF9C05C2E36}"/>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5" name="頁尾版面配置區 4">
            <a:extLst>
              <a:ext uri="{FF2B5EF4-FFF2-40B4-BE49-F238E27FC236}">
                <a16:creationId xmlns="" xmlns:a16="http://schemas.microsoft.com/office/drawing/2014/main" id="{B1ED21D1-FF86-439A-B897-01E525C30A8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76F5AE0F-E5A6-4E8E-9066-C282C9669C06}"/>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6764228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C72033-D62B-450E-89F0-0D520C0A94DA}" type="slidenum">
              <a:rPr lang="en-US" altLang="zh-TW"/>
              <a:pPr/>
              <a:t>‹#›</a:t>
            </a:fld>
            <a:endParaRPr lang="en-US" altLang="zh-TW"/>
          </a:p>
        </p:txBody>
      </p:sp>
    </p:spTree>
    <p:extLst>
      <p:ext uri="{BB962C8B-B14F-4D97-AF65-F5344CB8AC3E}">
        <p14:creationId xmlns:p14="http://schemas.microsoft.com/office/powerpoint/2010/main" val="36580604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6D7ACDA1-6F72-48FD-BF2A-C67693BCB724}" type="slidenum">
              <a:rPr lang="en-US" altLang="zh-TW"/>
              <a:pPr/>
              <a:t>‹#›</a:t>
            </a:fld>
            <a:endParaRPr lang="en-US" altLang="zh-TW"/>
          </a:p>
        </p:txBody>
      </p:sp>
    </p:spTree>
    <p:extLst>
      <p:ext uri="{BB962C8B-B14F-4D97-AF65-F5344CB8AC3E}">
        <p14:creationId xmlns:p14="http://schemas.microsoft.com/office/powerpoint/2010/main" val="36392028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67CD8F-D4E2-4621-A899-3997E2036C0E}" type="slidenum">
              <a:rPr lang="en-US" altLang="zh-TW"/>
              <a:pPr/>
              <a:t>‹#›</a:t>
            </a:fld>
            <a:endParaRPr lang="en-US" altLang="zh-TW"/>
          </a:p>
        </p:txBody>
      </p:sp>
    </p:spTree>
    <p:extLst>
      <p:ext uri="{BB962C8B-B14F-4D97-AF65-F5344CB8AC3E}">
        <p14:creationId xmlns:p14="http://schemas.microsoft.com/office/powerpoint/2010/main" val="10345552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9E6D99E-8D3D-486D-A869-8164D8866E5C}" type="slidenum">
              <a:rPr lang="en-US" altLang="zh-TW"/>
              <a:pPr/>
              <a:t>‹#›</a:t>
            </a:fld>
            <a:endParaRPr lang="en-US" altLang="zh-TW"/>
          </a:p>
        </p:txBody>
      </p:sp>
    </p:spTree>
    <p:extLst>
      <p:ext uri="{BB962C8B-B14F-4D97-AF65-F5344CB8AC3E}">
        <p14:creationId xmlns:p14="http://schemas.microsoft.com/office/powerpoint/2010/main" val="20028604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5"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6BDFCE-7864-46E2-ADE3-0C1EDE73C396}" type="slidenum">
              <a:rPr lang="en-US" altLang="zh-TW"/>
              <a:pPr/>
              <a:t>‹#›</a:t>
            </a:fld>
            <a:endParaRPr lang="en-US" altLang="zh-TW"/>
          </a:p>
        </p:txBody>
      </p:sp>
    </p:spTree>
    <p:extLst>
      <p:ext uri="{BB962C8B-B14F-4D97-AF65-F5344CB8AC3E}">
        <p14:creationId xmlns:p14="http://schemas.microsoft.com/office/powerpoint/2010/main" val="1057449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266CC7-708A-4205-A8E0-6804450837CD}" type="slidenum">
              <a:rPr lang="en-US" altLang="zh-TW"/>
              <a:pPr/>
              <a:t>‹#›</a:t>
            </a:fld>
            <a:endParaRPr lang="en-US" altLang="zh-TW"/>
          </a:p>
        </p:txBody>
      </p:sp>
    </p:spTree>
    <p:extLst>
      <p:ext uri="{BB962C8B-B14F-4D97-AF65-F5344CB8AC3E}">
        <p14:creationId xmlns:p14="http://schemas.microsoft.com/office/powerpoint/2010/main" val="1328737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11CB0AA0-772C-45E4-BDA7-30B5B984F8B9}" type="slidenum">
              <a:rPr lang="en-US" altLang="zh-TW"/>
              <a:pPr/>
              <a:t>‹#›</a:t>
            </a:fld>
            <a:endParaRPr lang="en-US" altLang="zh-TW"/>
          </a:p>
        </p:txBody>
      </p:sp>
    </p:spTree>
    <p:extLst>
      <p:ext uri="{BB962C8B-B14F-4D97-AF65-F5344CB8AC3E}">
        <p14:creationId xmlns:p14="http://schemas.microsoft.com/office/powerpoint/2010/main" val="18853864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C6E49D48-7395-4680-B4C2-E6AC3A6A9DC5}" type="slidenum">
              <a:rPr lang="en-US" altLang="zh-TW"/>
              <a:pPr/>
              <a:t>‹#›</a:t>
            </a:fld>
            <a:endParaRPr lang="en-US" altLang="zh-TW"/>
          </a:p>
        </p:txBody>
      </p:sp>
    </p:spTree>
    <p:extLst>
      <p:ext uri="{BB962C8B-B14F-4D97-AF65-F5344CB8AC3E}">
        <p14:creationId xmlns:p14="http://schemas.microsoft.com/office/powerpoint/2010/main" val="41331114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D8360D43-E76D-4CD7-8469-A69F6810D0E1}" type="slidenum">
              <a:rPr lang="en-US" altLang="zh-TW"/>
              <a:pPr/>
              <a:t>‹#›</a:t>
            </a:fld>
            <a:endParaRPr lang="en-US" altLang="zh-TW"/>
          </a:p>
        </p:txBody>
      </p:sp>
    </p:spTree>
    <p:extLst>
      <p:ext uri="{BB962C8B-B14F-4D97-AF65-F5344CB8AC3E}">
        <p14:creationId xmlns:p14="http://schemas.microsoft.com/office/powerpoint/2010/main" val="35109451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856055CA-2558-4E39-B6AD-6DCE27F552FC}" type="slidenum">
              <a:rPr lang="en-US" altLang="zh-TW"/>
              <a:pPr/>
              <a:t>‹#›</a:t>
            </a:fld>
            <a:endParaRPr lang="en-US" altLang="zh-TW"/>
          </a:p>
        </p:txBody>
      </p:sp>
    </p:spTree>
    <p:extLst>
      <p:ext uri="{BB962C8B-B14F-4D97-AF65-F5344CB8AC3E}">
        <p14:creationId xmlns:p14="http://schemas.microsoft.com/office/powerpoint/2010/main" val="20530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801324D-2F81-4EA5-B933-66BCE8A94053}"/>
              </a:ext>
            </a:extLst>
          </p:cNvPr>
          <p:cNvSpPr>
            <a:spLocks noGrp="1"/>
          </p:cNvSpPr>
          <p:nvPr>
            <p:ph type="title"/>
          </p:nvPr>
        </p:nvSpPr>
        <p:spPr>
          <a:xfrm>
            <a:off x="623888" y="1282702"/>
            <a:ext cx="7886700" cy="2139950"/>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D42A05C8-4F6C-4C30-BED0-29BADDD7EF45}"/>
              </a:ext>
            </a:extLst>
          </p:cNvPr>
          <p:cNvSpPr>
            <a:spLocks noGrp="1"/>
          </p:cNvSpPr>
          <p:nvPr>
            <p:ph type="body" idx="1"/>
          </p:nvPr>
        </p:nvSpPr>
        <p:spPr>
          <a:xfrm>
            <a:off x="623888" y="3441702"/>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 xmlns:a16="http://schemas.microsoft.com/office/drawing/2014/main" id="{0D3C75D8-85E4-4731-A5AF-EC8B46882194}"/>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5" name="頁尾版面配置區 4">
            <a:extLst>
              <a:ext uri="{FF2B5EF4-FFF2-40B4-BE49-F238E27FC236}">
                <a16:creationId xmlns="" xmlns:a16="http://schemas.microsoft.com/office/drawing/2014/main" id="{2AB14515-99AF-4A19-8569-81919A9B2A8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C04D95BA-6291-4685-AA33-E507CC2B88EF}"/>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15856029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A7E1D8C-574A-4F35-AAD7-DFB8C0FF869B}" type="slidenum">
              <a:rPr lang="en-US" altLang="zh-TW"/>
              <a:pPr/>
              <a:t>‹#›</a:t>
            </a:fld>
            <a:endParaRPr lang="en-US" altLang="zh-TW"/>
          </a:p>
        </p:txBody>
      </p:sp>
    </p:spTree>
    <p:extLst>
      <p:ext uri="{BB962C8B-B14F-4D97-AF65-F5344CB8AC3E}">
        <p14:creationId xmlns:p14="http://schemas.microsoft.com/office/powerpoint/2010/main" val="55904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C72033-D62B-450E-89F0-0D520C0A94DA}" type="slidenum">
              <a:rPr lang="en-US" altLang="zh-TW"/>
              <a:pPr/>
              <a:t>‹#›</a:t>
            </a:fld>
            <a:endParaRPr lang="en-US" altLang="zh-TW"/>
          </a:p>
        </p:txBody>
      </p:sp>
    </p:spTree>
    <p:extLst>
      <p:ext uri="{BB962C8B-B14F-4D97-AF65-F5344CB8AC3E}">
        <p14:creationId xmlns:p14="http://schemas.microsoft.com/office/powerpoint/2010/main" val="33977178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6D7ACDA1-6F72-48FD-BF2A-C67693BCB724}" type="slidenum">
              <a:rPr lang="en-US" altLang="zh-TW"/>
              <a:pPr/>
              <a:t>‹#›</a:t>
            </a:fld>
            <a:endParaRPr lang="en-US" altLang="zh-TW"/>
          </a:p>
        </p:txBody>
      </p:sp>
    </p:spTree>
    <p:extLst>
      <p:ext uri="{BB962C8B-B14F-4D97-AF65-F5344CB8AC3E}">
        <p14:creationId xmlns:p14="http://schemas.microsoft.com/office/powerpoint/2010/main" val="24297344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67CD8F-D4E2-4621-A899-3997E2036C0E}" type="slidenum">
              <a:rPr lang="en-US" altLang="zh-TW"/>
              <a:pPr/>
              <a:t>‹#›</a:t>
            </a:fld>
            <a:endParaRPr lang="en-US" altLang="zh-TW"/>
          </a:p>
        </p:txBody>
      </p:sp>
    </p:spTree>
    <p:extLst>
      <p:ext uri="{BB962C8B-B14F-4D97-AF65-F5344CB8AC3E}">
        <p14:creationId xmlns:p14="http://schemas.microsoft.com/office/powerpoint/2010/main" val="7020653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9E6D99E-8D3D-486D-A869-8164D8866E5C}" type="slidenum">
              <a:rPr lang="en-US" altLang="zh-TW"/>
              <a:pPr/>
              <a:t>‹#›</a:t>
            </a:fld>
            <a:endParaRPr lang="en-US" altLang="zh-TW"/>
          </a:p>
        </p:txBody>
      </p:sp>
    </p:spTree>
    <p:extLst>
      <p:ext uri="{BB962C8B-B14F-4D97-AF65-F5344CB8AC3E}">
        <p14:creationId xmlns:p14="http://schemas.microsoft.com/office/powerpoint/2010/main" val="14114947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7"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6BDFCE-7864-46E2-ADE3-0C1EDE73C396}" type="slidenum">
              <a:rPr lang="en-US" altLang="zh-TW"/>
              <a:pPr/>
              <a:t>‹#›</a:t>
            </a:fld>
            <a:endParaRPr lang="en-US" altLang="zh-TW"/>
          </a:p>
        </p:txBody>
      </p:sp>
    </p:spTree>
    <p:extLst>
      <p:ext uri="{BB962C8B-B14F-4D97-AF65-F5344CB8AC3E}">
        <p14:creationId xmlns:p14="http://schemas.microsoft.com/office/powerpoint/2010/main" val="32144739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266CC7-708A-4205-A8E0-6804450837CD}" type="slidenum">
              <a:rPr lang="en-US" altLang="zh-TW"/>
              <a:pPr/>
              <a:t>‹#›</a:t>
            </a:fld>
            <a:endParaRPr lang="en-US" altLang="zh-TW"/>
          </a:p>
        </p:txBody>
      </p:sp>
    </p:spTree>
    <p:extLst>
      <p:ext uri="{BB962C8B-B14F-4D97-AF65-F5344CB8AC3E}">
        <p14:creationId xmlns:p14="http://schemas.microsoft.com/office/powerpoint/2010/main" val="2090965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11CB0AA0-772C-45E4-BDA7-30B5B984F8B9}" type="slidenum">
              <a:rPr lang="en-US" altLang="zh-TW"/>
              <a:pPr/>
              <a:t>‹#›</a:t>
            </a:fld>
            <a:endParaRPr lang="en-US" altLang="zh-TW"/>
          </a:p>
        </p:txBody>
      </p:sp>
    </p:spTree>
    <p:extLst>
      <p:ext uri="{BB962C8B-B14F-4D97-AF65-F5344CB8AC3E}">
        <p14:creationId xmlns:p14="http://schemas.microsoft.com/office/powerpoint/2010/main" val="18345263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C6E49D48-7395-4680-B4C2-E6AC3A6A9DC5}" type="slidenum">
              <a:rPr lang="en-US" altLang="zh-TW"/>
              <a:pPr/>
              <a:t>‹#›</a:t>
            </a:fld>
            <a:endParaRPr lang="en-US" altLang="zh-TW"/>
          </a:p>
        </p:txBody>
      </p:sp>
    </p:spTree>
    <p:extLst>
      <p:ext uri="{BB962C8B-B14F-4D97-AF65-F5344CB8AC3E}">
        <p14:creationId xmlns:p14="http://schemas.microsoft.com/office/powerpoint/2010/main" val="392882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2D54CB3-D804-4714-A1DF-EC577A8EA5B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6F6833C7-4F4E-46EE-B55F-9C76A1C6191D}"/>
              </a:ext>
            </a:extLst>
          </p:cNvPr>
          <p:cNvSpPr>
            <a:spLocks noGrp="1"/>
          </p:cNvSpPr>
          <p:nvPr>
            <p:ph sz="half" idx="1"/>
          </p:nvPr>
        </p:nvSpPr>
        <p:spPr>
          <a:xfrm>
            <a:off x="628650" y="1370013"/>
            <a:ext cx="3867150" cy="326231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 xmlns:a16="http://schemas.microsoft.com/office/drawing/2014/main" id="{890D8181-5A77-4620-B0C9-9B5CE6336128}"/>
              </a:ext>
            </a:extLst>
          </p:cNvPr>
          <p:cNvSpPr>
            <a:spLocks noGrp="1"/>
          </p:cNvSpPr>
          <p:nvPr>
            <p:ph sz="half" idx="2"/>
          </p:nvPr>
        </p:nvSpPr>
        <p:spPr>
          <a:xfrm>
            <a:off x="4648200" y="1370013"/>
            <a:ext cx="3867150" cy="326231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 xmlns:a16="http://schemas.microsoft.com/office/drawing/2014/main" id="{28CC895F-42AC-41F0-AAFE-E779DEB8509D}"/>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6" name="頁尾版面配置區 5">
            <a:extLst>
              <a:ext uri="{FF2B5EF4-FFF2-40B4-BE49-F238E27FC236}">
                <a16:creationId xmlns="" xmlns:a16="http://schemas.microsoft.com/office/drawing/2014/main" id="{383EA1EB-0B78-4023-9B67-C12D9398298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FFA5129B-F979-40A4-A62A-98ED936CFFFE}"/>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1856013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650ACED-1C32-4046-ADDB-764C1A6B9BA4}"/>
              </a:ext>
            </a:extLst>
          </p:cNvPr>
          <p:cNvSpPr>
            <a:spLocks noGrp="1"/>
          </p:cNvSpPr>
          <p:nvPr>
            <p:ph type="title"/>
          </p:nvPr>
        </p:nvSpPr>
        <p:spPr>
          <a:xfrm>
            <a:off x="630238" y="274641"/>
            <a:ext cx="7886700" cy="993775"/>
          </a:xfrm>
        </p:spPr>
        <p:txBody>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5DDA72FA-83FA-4943-8D25-5A03AE74240A}"/>
              </a:ext>
            </a:extLst>
          </p:cNvPr>
          <p:cNvSpPr>
            <a:spLocks noGrp="1"/>
          </p:cNvSpPr>
          <p:nvPr>
            <p:ph type="body" idx="1"/>
          </p:nvPr>
        </p:nvSpPr>
        <p:spPr>
          <a:xfrm>
            <a:off x="630244"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 xmlns:a16="http://schemas.microsoft.com/office/drawing/2014/main" id="{5E5928A0-06D8-4F02-851A-DAFCB591BA62}"/>
              </a:ext>
            </a:extLst>
          </p:cNvPr>
          <p:cNvSpPr>
            <a:spLocks noGrp="1"/>
          </p:cNvSpPr>
          <p:nvPr>
            <p:ph sz="half" idx="2"/>
          </p:nvPr>
        </p:nvSpPr>
        <p:spPr>
          <a:xfrm>
            <a:off x="630244" y="1879600"/>
            <a:ext cx="3868737" cy="276225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D4497FE0-D54A-4DA2-AE48-18F7C3286056}"/>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 xmlns:a16="http://schemas.microsoft.com/office/drawing/2014/main" id="{FBBC58E3-8B94-41C8-BB12-AA54CB92B8B5}"/>
              </a:ext>
            </a:extLst>
          </p:cNvPr>
          <p:cNvSpPr>
            <a:spLocks noGrp="1"/>
          </p:cNvSpPr>
          <p:nvPr>
            <p:ph sz="quarter" idx="4"/>
          </p:nvPr>
        </p:nvSpPr>
        <p:spPr>
          <a:xfrm>
            <a:off x="4629150" y="1879600"/>
            <a:ext cx="3887788" cy="276225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BC6F41F6-AA2D-4874-9228-2CBFDA1226F2}"/>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8" name="頁尾版面配置區 7">
            <a:extLst>
              <a:ext uri="{FF2B5EF4-FFF2-40B4-BE49-F238E27FC236}">
                <a16:creationId xmlns="" xmlns:a16="http://schemas.microsoft.com/office/drawing/2014/main" id="{3526B320-DCDF-4378-9669-6425277D4E3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2A3F061A-6CD9-4C09-B123-1C4FFA189B91}"/>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390578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CA5A7D1-8A3A-4C92-948A-8D183A8F4A18}"/>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 xmlns:a16="http://schemas.microsoft.com/office/drawing/2014/main" id="{22929D8C-6AAF-4A94-8926-B3F511298FA6}"/>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4" name="頁尾版面配置區 3">
            <a:extLst>
              <a:ext uri="{FF2B5EF4-FFF2-40B4-BE49-F238E27FC236}">
                <a16:creationId xmlns="" xmlns:a16="http://schemas.microsoft.com/office/drawing/2014/main" id="{F7BD4E00-40EB-4D5B-8AFD-E7605CA2AB0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 xmlns:a16="http://schemas.microsoft.com/office/drawing/2014/main" id="{2B70D8E2-751B-4CE2-ABC7-360219D30B0B}"/>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363106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EB8DE381-4125-442E-A173-DA6564EEBCF7}"/>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3" name="頁尾版面配置區 2">
            <a:extLst>
              <a:ext uri="{FF2B5EF4-FFF2-40B4-BE49-F238E27FC236}">
                <a16:creationId xmlns="" xmlns:a16="http://schemas.microsoft.com/office/drawing/2014/main" id="{C36E7799-15AE-4321-B256-8FE846C5E2F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9D9237A2-F579-4973-9A16-732071A2E8B1}"/>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34296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2A1B458-7B43-4DA5-B4D9-A5C551AE4E3C}"/>
              </a:ext>
            </a:extLst>
          </p:cNvPr>
          <p:cNvSpPr>
            <a:spLocks noGrp="1"/>
          </p:cNvSpPr>
          <p:nvPr>
            <p:ph type="title"/>
          </p:nvPr>
        </p:nvSpPr>
        <p:spPr>
          <a:xfrm>
            <a:off x="630244" y="342900"/>
            <a:ext cx="2949575" cy="120015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C3232E4E-A11B-4A1C-9545-4B9B2599E55B}"/>
              </a:ext>
            </a:extLst>
          </p:cNvPr>
          <p:cNvSpPr>
            <a:spLocks noGrp="1"/>
          </p:cNvSpPr>
          <p:nvPr>
            <p:ph idx="1"/>
          </p:nvPr>
        </p:nvSpPr>
        <p:spPr>
          <a:xfrm>
            <a:off x="3887788" y="741366"/>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9A1A8940-5F23-4C4F-B557-2C82BF14DE6B}"/>
              </a:ext>
            </a:extLst>
          </p:cNvPr>
          <p:cNvSpPr>
            <a:spLocks noGrp="1"/>
          </p:cNvSpPr>
          <p:nvPr>
            <p:ph type="body" sz="half" idx="2"/>
          </p:nvPr>
        </p:nvSpPr>
        <p:spPr>
          <a:xfrm>
            <a:off x="630244"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 xmlns:a16="http://schemas.microsoft.com/office/drawing/2014/main" id="{4EF40F45-E086-46F2-B4AE-D35D806F7E50}"/>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6" name="頁尾版面配置區 5">
            <a:extLst>
              <a:ext uri="{FF2B5EF4-FFF2-40B4-BE49-F238E27FC236}">
                <a16:creationId xmlns="" xmlns:a16="http://schemas.microsoft.com/office/drawing/2014/main" id="{9E82E660-318E-42A9-A04A-09703A9C350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79A4C7A7-56DA-4262-A20A-349C6C1FE933}"/>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423073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80DC2F4-10CF-4EB5-93AF-32E4970C5674}"/>
              </a:ext>
            </a:extLst>
          </p:cNvPr>
          <p:cNvSpPr>
            <a:spLocks noGrp="1"/>
          </p:cNvSpPr>
          <p:nvPr>
            <p:ph type="title"/>
          </p:nvPr>
        </p:nvSpPr>
        <p:spPr>
          <a:xfrm>
            <a:off x="630244" y="342900"/>
            <a:ext cx="2949575" cy="120015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7A0EB858-968F-42FE-B48D-F6D108F1CDE5}"/>
              </a:ext>
            </a:extLst>
          </p:cNvPr>
          <p:cNvSpPr>
            <a:spLocks noGrp="1"/>
          </p:cNvSpPr>
          <p:nvPr>
            <p:ph type="pic" idx="1"/>
          </p:nvPr>
        </p:nvSpPr>
        <p:spPr>
          <a:xfrm>
            <a:off x="3887788" y="741366"/>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 xmlns:a16="http://schemas.microsoft.com/office/drawing/2014/main" id="{BBBD624B-BD50-435D-A758-2847EDB29D2D}"/>
              </a:ext>
            </a:extLst>
          </p:cNvPr>
          <p:cNvSpPr>
            <a:spLocks noGrp="1"/>
          </p:cNvSpPr>
          <p:nvPr>
            <p:ph type="body" sz="half" idx="2"/>
          </p:nvPr>
        </p:nvSpPr>
        <p:spPr>
          <a:xfrm>
            <a:off x="630244"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 xmlns:a16="http://schemas.microsoft.com/office/drawing/2014/main" id="{99DF611B-CF44-4F82-BDD2-72DC861B8043}"/>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6" name="頁尾版面配置區 5">
            <a:extLst>
              <a:ext uri="{FF2B5EF4-FFF2-40B4-BE49-F238E27FC236}">
                <a16:creationId xmlns="" xmlns:a16="http://schemas.microsoft.com/office/drawing/2014/main" id="{2E1C2129-6DF6-4FFC-A345-10229F733E3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C1AD7638-B874-4D56-BE0C-06B3636258DC}"/>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348529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1DBBC0B-1320-4246-83CE-C351D0BB36E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D68E16B3-0790-41FF-9D4E-7AD3FD24E8C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5285E0FF-737A-4F53-8F72-2B250F2D916C}"/>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5" name="頁尾版面配置區 4">
            <a:extLst>
              <a:ext uri="{FF2B5EF4-FFF2-40B4-BE49-F238E27FC236}">
                <a16:creationId xmlns="" xmlns:a16="http://schemas.microsoft.com/office/drawing/2014/main" id="{4C2B0CBE-40FF-4055-BEC5-2C5A13DA37E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5C9B7692-BEE7-4B45-A8E2-70914BC3B9F4}"/>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1897984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B6880A97-6AFB-4FB0-827B-772111A28FE2}"/>
              </a:ext>
            </a:extLst>
          </p:cNvPr>
          <p:cNvSpPr>
            <a:spLocks noGrp="1"/>
          </p:cNvSpPr>
          <p:nvPr>
            <p:ph type="title" orient="vert"/>
          </p:nvPr>
        </p:nvSpPr>
        <p:spPr>
          <a:xfrm>
            <a:off x="6543676" y="274641"/>
            <a:ext cx="1971675" cy="4357687"/>
          </a:xfrm>
        </p:spPr>
        <p:txBody>
          <a:bodyPr vert="eaVert"/>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AAC68F10-28F1-47D8-AC07-48ECCCBE95DE}"/>
              </a:ext>
            </a:extLst>
          </p:cNvPr>
          <p:cNvSpPr>
            <a:spLocks noGrp="1"/>
          </p:cNvSpPr>
          <p:nvPr>
            <p:ph type="body" orient="vert" idx="1"/>
          </p:nvPr>
        </p:nvSpPr>
        <p:spPr>
          <a:xfrm>
            <a:off x="628656" y="274641"/>
            <a:ext cx="5762625" cy="435768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9C860010-F6F6-4075-8F09-AA6AF219B4EA}"/>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5" name="頁尾版面配置區 4">
            <a:extLst>
              <a:ext uri="{FF2B5EF4-FFF2-40B4-BE49-F238E27FC236}">
                <a16:creationId xmlns="" xmlns:a16="http://schemas.microsoft.com/office/drawing/2014/main" id="{555712F5-CB7A-4CE1-AC8E-880C8E09C5B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2E18F5CD-E856-49F0-87BF-2D21D22D2F88}"/>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133172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12" y="2"/>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3"/>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3"/>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54" y="0"/>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41"/>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45"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25"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500"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6"/>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8"/>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74"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9" y="4"/>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303"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3"/>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7"/>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rect">
            <a:avLst/>
          </a:prstGeom>
          <a:solidFill>
            <a:srgbClr val="73A88C">
              <a:alpha val="16200"/>
            </a:srgbClr>
          </a:solidFill>
          <a:ln>
            <a:noFill/>
          </a:ln>
        </p:spPr>
        <p:txBody>
          <a:bodyPr spcFirstLastPara="1" wrap="square" lIns="91425" tIns="91425" rIns="91425" bIns="91425" anchor="ctr" anchorCtr="0">
            <a:noAutofit/>
          </a:bodyPr>
          <a:lstStyle/>
          <a:p>
            <a:endParaRPr/>
          </a:p>
        </p:txBody>
      </p:sp>
      <p:sp>
        <p:nvSpPr>
          <p:cNvPr id="10" name="Google Shape;10;p2"/>
          <p:cNvSpPr/>
          <p:nvPr/>
        </p:nvSpPr>
        <p:spPr>
          <a:xfrm>
            <a:off x="1182300" y="0"/>
            <a:ext cx="6779400" cy="2572500"/>
          </a:xfrm>
          <a:prstGeom prst="rect">
            <a:avLst/>
          </a:prstGeom>
          <a:solidFill>
            <a:srgbClr val="8CBBA2"/>
          </a:solidFill>
          <a:ln>
            <a:noFill/>
          </a:ln>
        </p:spPr>
        <p:txBody>
          <a:bodyPr spcFirstLastPara="1" wrap="square" lIns="91425" tIns="91425" rIns="91425" bIns="91425" anchor="ctr" anchorCtr="0">
            <a:noAutofit/>
          </a:bodyPr>
          <a:lstStyle/>
          <a:p>
            <a:endParaRPr/>
          </a:p>
        </p:txBody>
      </p:sp>
      <p:sp>
        <p:nvSpPr>
          <p:cNvPr id="11" name="Google Shape;11;p2"/>
          <p:cNvSpPr txBox="1">
            <a:spLocks noGrp="1"/>
          </p:cNvSpPr>
          <p:nvPr>
            <p:ph type="ctrTitle"/>
          </p:nvPr>
        </p:nvSpPr>
        <p:spPr>
          <a:xfrm>
            <a:off x="311704" y="-73918"/>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AFDF4"/>
              </a:buClr>
              <a:buSzPts val="5200"/>
              <a:buNone/>
              <a:defRPr sz="5200">
                <a:solidFill>
                  <a:srgbClr val="FAFDF4"/>
                </a:solidFill>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2" name="Google Shape;12;p2"/>
          <p:cNvSpPr txBox="1">
            <a:spLocks noGrp="1"/>
          </p:cNvSpPr>
          <p:nvPr>
            <p:ph type="subTitle" idx="1"/>
          </p:nvPr>
        </p:nvSpPr>
        <p:spPr>
          <a:xfrm>
            <a:off x="311696" y="1863232"/>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681132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17400" y="2552303"/>
            <a:ext cx="2859300" cy="400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1129750" y="3072841"/>
            <a:ext cx="2634600" cy="8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txBox="1">
            <a:spLocks noGrp="1"/>
          </p:cNvSpPr>
          <p:nvPr>
            <p:ph type="title" idx="2" hasCustomPrompt="1"/>
          </p:nvPr>
        </p:nvSpPr>
        <p:spPr>
          <a:xfrm>
            <a:off x="1386100" y="1487903"/>
            <a:ext cx="2121900" cy="8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4159650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4"/>
        </a:soli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1060100" y="2372250"/>
            <a:ext cx="3297300" cy="245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Char char="●"/>
              <a:defRPr sz="1400">
                <a:solidFill>
                  <a:schemeClr val="accent1"/>
                </a:solidFill>
              </a:defRPr>
            </a:lvl1pPr>
            <a:lvl2pPr marL="914400" lvl="1" indent="-304800">
              <a:spcBef>
                <a:spcPts val="1600"/>
              </a:spcBef>
              <a:spcAft>
                <a:spcPts val="0"/>
              </a:spcAft>
              <a:buClr>
                <a:schemeClr val="accent1"/>
              </a:buClr>
              <a:buSzPts val="1200"/>
              <a:buChar char="○"/>
              <a:defRPr sz="1200">
                <a:solidFill>
                  <a:schemeClr val="accent1"/>
                </a:solidFill>
              </a:defRPr>
            </a:lvl2pPr>
            <a:lvl3pPr marL="1371600" lvl="2" indent="-304800">
              <a:spcBef>
                <a:spcPts val="1600"/>
              </a:spcBef>
              <a:spcAft>
                <a:spcPts val="0"/>
              </a:spcAft>
              <a:buClr>
                <a:schemeClr val="accent1"/>
              </a:buClr>
              <a:buSzPts val="1200"/>
              <a:buChar char="■"/>
              <a:defRPr sz="1200">
                <a:solidFill>
                  <a:schemeClr val="accent1"/>
                </a:solidFill>
              </a:defRPr>
            </a:lvl3pPr>
            <a:lvl4pPr marL="1828800" lvl="3" indent="-304800">
              <a:spcBef>
                <a:spcPts val="1600"/>
              </a:spcBef>
              <a:spcAft>
                <a:spcPts val="0"/>
              </a:spcAft>
              <a:buClr>
                <a:schemeClr val="accent1"/>
              </a:buClr>
              <a:buSzPts val="1200"/>
              <a:buChar char="●"/>
              <a:defRPr sz="1200">
                <a:solidFill>
                  <a:schemeClr val="accent1"/>
                </a:solidFill>
              </a:defRPr>
            </a:lvl4pPr>
            <a:lvl5pPr marL="2286000" lvl="4" indent="-304800">
              <a:spcBef>
                <a:spcPts val="1600"/>
              </a:spcBef>
              <a:spcAft>
                <a:spcPts val="0"/>
              </a:spcAft>
              <a:buClr>
                <a:schemeClr val="accent1"/>
              </a:buClr>
              <a:buSzPts val="1200"/>
              <a:buChar char="○"/>
              <a:defRPr sz="1200">
                <a:solidFill>
                  <a:schemeClr val="accent1"/>
                </a:solidFill>
              </a:defRPr>
            </a:lvl5pPr>
            <a:lvl6pPr marL="2743200" lvl="5" indent="-304800">
              <a:spcBef>
                <a:spcPts val="1600"/>
              </a:spcBef>
              <a:spcAft>
                <a:spcPts val="0"/>
              </a:spcAft>
              <a:buClr>
                <a:schemeClr val="accent1"/>
              </a:buClr>
              <a:buSzPts val="1200"/>
              <a:buChar char="■"/>
              <a:defRPr sz="1200">
                <a:solidFill>
                  <a:schemeClr val="accent1"/>
                </a:solidFill>
              </a:defRPr>
            </a:lvl6pPr>
            <a:lvl7pPr marL="3200400" lvl="6" indent="-304800">
              <a:spcBef>
                <a:spcPts val="1600"/>
              </a:spcBef>
              <a:spcAft>
                <a:spcPts val="0"/>
              </a:spcAft>
              <a:buClr>
                <a:schemeClr val="accent1"/>
              </a:buClr>
              <a:buSzPts val="1200"/>
              <a:buChar char="●"/>
              <a:defRPr sz="1200">
                <a:solidFill>
                  <a:schemeClr val="accent1"/>
                </a:solidFill>
              </a:defRPr>
            </a:lvl7pPr>
            <a:lvl8pPr marL="3657600" lvl="7" indent="-304800">
              <a:spcBef>
                <a:spcPts val="1600"/>
              </a:spcBef>
              <a:spcAft>
                <a:spcPts val="0"/>
              </a:spcAft>
              <a:buClr>
                <a:schemeClr val="accent1"/>
              </a:buClr>
              <a:buSzPts val="1200"/>
              <a:buChar char="○"/>
              <a:defRPr sz="1200">
                <a:solidFill>
                  <a:schemeClr val="accent1"/>
                </a:solidFill>
              </a:defRPr>
            </a:lvl8pPr>
            <a:lvl9pPr marL="4114800" lvl="8" indent="-304800">
              <a:spcBef>
                <a:spcPts val="1600"/>
              </a:spcBef>
              <a:spcAft>
                <a:spcPts val="1600"/>
              </a:spcAft>
              <a:buClr>
                <a:schemeClr val="accent1"/>
              </a:buClr>
              <a:buSzPts val="1200"/>
              <a:buChar char="■"/>
              <a:defRPr sz="1200">
                <a:solidFill>
                  <a:schemeClr val="accent1"/>
                </a:solidFill>
              </a:defRPr>
            </a:lvl9pPr>
          </a:lstStyle>
          <a:p>
            <a:endParaRPr/>
          </a:p>
        </p:txBody>
      </p:sp>
      <p:sp>
        <p:nvSpPr>
          <p:cNvPr id="22" name="Google Shape;22;p5"/>
          <p:cNvSpPr txBox="1">
            <a:spLocks noGrp="1"/>
          </p:cNvSpPr>
          <p:nvPr>
            <p:ph type="body" idx="2"/>
          </p:nvPr>
        </p:nvSpPr>
        <p:spPr>
          <a:xfrm>
            <a:off x="4786601" y="2372250"/>
            <a:ext cx="3297300" cy="245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Char char="●"/>
              <a:defRPr sz="1400">
                <a:solidFill>
                  <a:schemeClr val="accent1"/>
                </a:solidFill>
              </a:defRPr>
            </a:lvl1pPr>
            <a:lvl2pPr marL="914400" lvl="1" indent="-304800">
              <a:spcBef>
                <a:spcPts val="1600"/>
              </a:spcBef>
              <a:spcAft>
                <a:spcPts val="0"/>
              </a:spcAft>
              <a:buClr>
                <a:schemeClr val="accent1"/>
              </a:buClr>
              <a:buSzPts val="1200"/>
              <a:buChar char="○"/>
              <a:defRPr sz="1200">
                <a:solidFill>
                  <a:schemeClr val="accent1"/>
                </a:solidFill>
              </a:defRPr>
            </a:lvl2pPr>
            <a:lvl3pPr marL="1371600" lvl="2" indent="-304800">
              <a:spcBef>
                <a:spcPts val="1600"/>
              </a:spcBef>
              <a:spcAft>
                <a:spcPts val="0"/>
              </a:spcAft>
              <a:buClr>
                <a:schemeClr val="accent1"/>
              </a:buClr>
              <a:buSzPts val="1200"/>
              <a:buChar char="■"/>
              <a:defRPr sz="1200">
                <a:solidFill>
                  <a:schemeClr val="accent1"/>
                </a:solidFill>
              </a:defRPr>
            </a:lvl3pPr>
            <a:lvl4pPr marL="1828800" lvl="3" indent="-304800">
              <a:spcBef>
                <a:spcPts val="1600"/>
              </a:spcBef>
              <a:spcAft>
                <a:spcPts val="0"/>
              </a:spcAft>
              <a:buClr>
                <a:schemeClr val="accent1"/>
              </a:buClr>
              <a:buSzPts val="1200"/>
              <a:buChar char="●"/>
              <a:defRPr sz="1200">
                <a:solidFill>
                  <a:schemeClr val="accent1"/>
                </a:solidFill>
              </a:defRPr>
            </a:lvl4pPr>
            <a:lvl5pPr marL="2286000" lvl="4" indent="-304800">
              <a:spcBef>
                <a:spcPts val="1600"/>
              </a:spcBef>
              <a:spcAft>
                <a:spcPts val="0"/>
              </a:spcAft>
              <a:buClr>
                <a:schemeClr val="accent1"/>
              </a:buClr>
              <a:buSzPts val="1200"/>
              <a:buChar char="○"/>
              <a:defRPr sz="1200">
                <a:solidFill>
                  <a:schemeClr val="accent1"/>
                </a:solidFill>
              </a:defRPr>
            </a:lvl5pPr>
            <a:lvl6pPr marL="2743200" lvl="5" indent="-304800">
              <a:spcBef>
                <a:spcPts val="1600"/>
              </a:spcBef>
              <a:spcAft>
                <a:spcPts val="0"/>
              </a:spcAft>
              <a:buClr>
                <a:schemeClr val="accent1"/>
              </a:buClr>
              <a:buSzPts val="1200"/>
              <a:buChar char="■"/>
              <a:defRPr sz="1200">
                <a:solidFill>
                  <a:schemeClr val="accent1"/>
                </a:solidFill>
              </a:defRPr>
            </a:lvl6pPr>
            <a:lvl7pPr marL="3200400" lvl="6" indent="-304800">
              <a:spcBef>
                <a:spcPts val="1600"/>
              </a:spcBef>
              <a:spcAft>
                <a:spcPts val="0"/>
              </a:spcAft>
              <a:buClr>
                <a:schemeClr val="accent1"/>
              </a:buClr>
              <a:buSzPts val="1200"/>
              <a:buChar char="●"/>
              <a:defRPr sz="1200">
                <a:solidFill>
                  <a:schemeClr val="accent1"/>
                </a:solidFill>
              </a:defRPr>
            </a:lvl7pPr>
            <a:lvl8pPr marL="3657600" lvl="7" indent="-304800">
              <a:spcBef>
                <a:spcPts val="1600"/>
              </a:spcBef>
              <a:spcAft>
                <a:spcPts val="0"/>
              </a:spcAft>
              <a:buClr>
                <a:schemeClr val="accent1"/>
              </a:buClr>
              <a:buSzPts val="1200"/>
              <a:buChar char="○"/>
              <a:defRPr sz="1200">
                <a:solidFill>
                  <a:schemeClr val="accent1"/>
                </a:solidFill>
              </a:defRPr>
            </a:lvl8pPr>
            <a:lvl9pPr marL="4114800" lvl="8" indent="-304800">
              <a:spcBef>
                <a:spcPts val="1600"/>
              </a:spcBef>
              <a:spcAft>
                <a:spcPts val="1600"/>
              </a:spcAft>
              <a:buClr>
                <a:schemeClr val="accent1"/>
              </a:buClr>
              <a:buSzPts val="1200"/>
              <a:buChar char="■"/>
              <a:defRPr sz="1200">
                <a:solidFill>
                  <a:schemeClr val="accent1"/>
                </a:solidFill>
              </a:defRPr>
            </a:lvl9pPr>
          </a:lstStyle>
          <a:p>
            <a:endParaRPr/>
          </a:p>
        </p:txBody>
      </p:sp>
      <p:sp>
        <p:nvSpPr>
          <p:cNvPr id="23" name="Google Shape;23;p5"/>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24" name="Google Shape;24;p5"/>
          <p:cNvSpPr txBox="1">
            <a:spLocks noGrp="1"/>
          </p:cNvSpPr>
          <p:nvPr>
            <p:ph type="title" idx="3"/>
          </p:nvPr>
        </p:nvSpPr>
        <p:spPr>
          <a:xfrm>
            <a:off x="1060100" y="1678350"/>
            <a:ext cx="2471100" cy="389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25" name="Google Shape;25;p5"/>
          <p:cNvSpPr txBox="1">
            <a:spLocks noGrp="1"/>
          </p:cNvSpPr>
          <p:nvPr>
            <p:ph type="title" idx="4"/>
          </p:nvPr>
        </p:nvSpPr>
        <p:spPr>
          <a:xfrm>
            <a:off x="4786600" y="1678350"/>
            <a:ext cx="2471100" cy="389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Tree>
    <p:extLst>
      <p:ext uri="{BB962C8B-B14F-4D97-AF65-F5344CB8AC3E}">
        <p14:creationId xmlns:p14="http://schemas.microsoft.com/office/powerpoint/2010/main" val="437810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8" name="Google Shape;28;p6"/>
          <p:cNvSpPr/>
          <p:nvPr/>
        </p:nvSpPr>
        <p:spPr>
          <a:xfrm>
            <a:off x="-22750" y="-16600"/>
            <a:ext cx="240600" cy="5183700"/>
          </a:xfrm>
          <a:prstGeom prst="rect">
            <a:avLst/>
          </a:prstGeom>
          <a:solidFill>
            <a:schemeClr val="accent4"/>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317264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p:nvPr/>
        </p:nvSpPr>
        <p:spPr>
          <a:xfrm>
            <a:off x="0" y="0"/>
            <a:ext cx="9144000" cy="5143500"/>
          </a:xfrm>
          <a:prstGeom prst="rect">
            <a:avLst/>
          </a:prstGeom>
          <a:solidFill>
            <a:srgbClr val="73A88C">
              <a:alpha val="16200"/>
            </a:srgbClr>
          </a:solidFill>
          <a:ln>
            <a:noFill/>
          </a:ln>
        </p:spPr>
        <p:txBody>
          <a:bodyPr spcFirstLastPara="1" wrap="square" lIns="91425" tIns="91425" rIns="91425" bIns="91425" anchor="ctr" anchorCtr="0">
            <a:noAutofit/>
          </a:bodyPr>
          <a:lstStyle/>
          <a:p>
            <a:endParaRPr/>
          </a:p>
        </p:txBody>
      </p:sp>
      <p:sp>
        <p:nvSpPr>
          <p:cNvPr id="34" name="Google Shape;34;p8"/>
          <p:cNvSpPr/>
          <p:nvPr/>
        </p:nvSpPr>
        <p:spPr>
          <a:xfrm>
            <a:off x="-5150" y="3448200"/>
            <a:ext cx="3958500" cy="16953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35" name="Google Shape;35;p8"/>
          <p:cNvSpPr/>
          <p:nvPr/>
        </p:nvSpPr>
        <p:spPr>
          <a:xfrm>
            <a:off x="5206500" y="0"/>
            <a:ext cx="3958500" cy="2448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36" name="Google Shape;36;p8"/>
          <p:cNvSpPr/>
          <p:nvPr/>
        </p:nvSpPr>
        <p:spPr>
          <a:xfrm>
            <a:off x="1153550" y="144150"/>
            <a:ext cx="7817400" cy="48552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 name="Google Shape;37;p8"/>
          <p:cNvSpPr txBox="1">
            <a:spLocks noGrp="1"/>
          </p:cNvSpPr>
          <p:nvPr>
            <p:ph type="title"/>
          </p:nvPr>
        </p:nvSpPr>
        <p:spPr>
          <a:xfrm>
            <a:off x="748025" y="3679050"/>
            <a:ext cx="2952900" cy="12336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100"/>
              <a:buNone/>
              <a:defRPr sz="2100">
                <a:solidFill>
                  <a:schemeClr val="accent1"/>
                </a:solidFill>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1223472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txBox="1">
            <a:spLocks noGrp="1"/>
          </p:cNvSpPr>
          <p:nvPr>
            <p:ph type="subTitle" idx="1"/>
          </p:nvPr>
        </p:nvSpPr>
        <p:spPr>
          <a:xfrm>
            <a:off x="5525500" y="1920038"/>
            <a:ext cx="3043200" cy="442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None/>
              <a:defRPr b="1"/>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40" name="Google Shape;40;p9"/>
          <p:cNvSpPr txBox="1">
            <a:spLocks noGrp="1"/>
          </p:cNvSpPr>
          <p:nvPr>
            <p:ph type="body" idx="2"/>
          </p:nvPr>
        </p:nvSpPr>
        <p:spPr>
          <a:xfrm>
            <a:off x="5525500" y="2440115"/>
            <a:ext cx="3043200" cy="224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2" name="Google Shape;42;p9"/>
          <p:cNvSpPr/>
          <p:nvPr/>
        </p:nvSpPr>
        <p:spPr>
          <a:xfrm>
            <a:off x="-32925" y="1431875"/>
            <a:ext cx="4773000" cy="3738300"/>
          </a:xfrm>
          <a:prstGeom prst="rect">
            <a:avLst/>
          </a:prstGeom>
          <a:solidFill>
            <a:schemeClr val="accent4"/>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2644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441700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394600" y="1250700"/>
            <a:ext cx="4354800" cy="1300800"/>
          </a:xfrm>
          <a:prstGeom prst="rect">
            <a:avLst/>
          </a:prstGeom>
          <a:solidFill>
            <a:schemeClr val="accent4"/>
          </a:solidFill>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47" name="Google Shape;47;p11"/>
          <p:cNvSpPr txBox="1">
            <a:spLocks noGrp="1"/>
          </p:cNvSpPr>
          <p:nvPr>
            <p:ph type="body" idx="1"/>
          </p:nvPr>
        </p:nvSpPr>
        <p:spPr>
          <a:xfrm>
            <a:off x="2249400" y="2391350"/>
            <a:ext cx="4645200" cy="837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Clr>
                <a:schemeClr val="accent1"/>
              </a:buClr>
              <a:buSzPts val="1600"/>
              <a:buChar char="●"/>
              <a:defRPr sz="1600">
                <a:solidFill>
                  <a:schemeClr val="accent1"/>
                </a:solidFill>
              </a:defRPr>
            </a:lvl1pPr>
            <a:lvl2pPr marL="914400" lvl="1" indent="-330200" algn="ctr">
              <a:spcBef>
                <a:spcPts val="1600"/>
              </a:spcBef>
              <a:spcAft>
                <a:spcPts val="0"/>
              </a:spcAft>
              <a:buClr>
                <a:schemeClr val="accent1"/>
              </a:buClr>
              <a:buSzPts val="1600"/>
              <a:buChar char="○"/>
              <a:defRPr sz="1600">
                <a:solidFill>
                  <a:schemeClr val="accent1"/>
                </a:solidFill>
              </a:defRPr>
            </a:lvl2pPr>
            <a:lvl3pPr marL="1371600" lvl="2" indent="-330200" algn="ctr">
              <a:spcBef>
                <a:spcPts val="1600"/>
              </a:spcBef>
              <a:spcAft>
                <a:spcPts val="0"/>
              </a:spcAft>
              <a:buClr>
                <a:schemeClr val="accent1"/>
              </a:buClr>
              <a:buSzPts val="1600"/>
              <a:buChar char="■"/>
              <a:defRPr sz="1600">
                <a:solidFill>
                  <a:schemeClr val="accent1"/>
                </a:solidFill>
              </a:defRPr>
            </a:lvl3pPr>
            <a:lvl4pPr marL="1828800" lvl="3" indent="-330200" algn="ctr">
              <a:spcBef>
                <a:spcPts val="1600"/>
              </a:spcBef>
              <a:spcAft>
                <a:spcPts val="0"/>
              </a:spcAft>
              <a:buClr>
                <a:schemeClr val="accent1"/>
              </a:buClr>
              <a:buSzPts val="1600"/>
              <a:buChar char="●"/>
              <a:defRPr sz="1600">
                <a:solidFill>
                  <a:schemeClr val="accent1"/>
                </a:solidFill>
              </a:defRPr>
            </a:lvl4pPr>
            <a:lvl5pPr marL="2286000" lvl="4" indent="-330200" algn="ctr">
              <a:spcBef>
                <a:spcPts val="1600"/>
              </a:spcBef>
              <a:spcAft>
                <a:spcPts val="0"/>
              </a:spcAft>
              <a:buClr>
                <a:schemeClr val="accent1"/>
              </a:buClr>
              <a:buSzPts val="1600"/>
              <a:buChar char="○"/>
              <a:defRPr sz="1600">
                <a:solidFill>
                  <a:schemeClr val="accent1"/>
                </a:solidFill>
              </a:defRPr>
            </a:lvl5pPr>
            <a:lvl6pPr marL="2743200" lvl="5" indent="-330200" algn="ctr">
              <a:spcBef>
                <a:spcPts val="1600"/>
              </a:spcBef>
              <a:spcAft>
                <a:spcPts val="0"/>
              </a:spcAft>
              <a:buClr>
                <a:schemeClr val="accent1"/>
              </a:buClr>
              <a:buSzPts val="1600"/>
              <a:buChar char="■"/>
              <a:defRPr sz="1600">
                <a:solidFill>
                  <a:schemeClr val="accent1"/>
                </a:solidFill>
              </a:defRPr>
            </a:lvl6pPr>
            <a:lvl7pPr marL="3200400" lvl="6" indent="-330200" algn="ctr">
              <a:spcBef>
                <a:spcPts val="1600"/>
              </a:spcBef>
              <a:spcAft>
                <a:spcPts val="0"/>
              </a:spcAft>
              <a:buClr>
                <a:schemeClr val="accent1"/>
              </a:buClr>
              <a:buSzPts val="1600"/>
              <a:buChar char="●"/>
              <a:defRPr sz="1600">
                <a:solidFill>
                  <a:schemeClr val="accent1"/>
                </a:solidFill>
              </a:defRPr>
            </a:lvl7pPr>
            <a:lvl8pPr marL="3657600" lvl="7" indent="-330200" algn="ctr">
              <a:spcBef>
                <a:spcPts val="1600"/>
              </a:spcBef>
              <a:spcAft>
                <a:spcPts val="0"/>
              </a:spcAft>
              <a:buClr>
                <a:schemeClr val="accent1"/>
              </a:buClr>
              <a:buSzPts val="1600"/>
              <a:buChar char="○"/>
              <a:defRPr sz="1600">
                <a:solidFill>
                  <a:schemeClr val="accent1"/>
                </a:solidFill>
              </a:defRPr>
            </a:lvl8pPr>
            <a:lvl9pPr marL="4114800" lvl="8" indent="-330200" algn="ctr">
              <a:spcBef>
                <a:spcPts val="1600"/>
              </a:spcBef>
              <a:spcAft>
                <a:spcPts val="1600"/>
              </a:spcAft>
              <a:buClr>
                <a:schemeClr val="accent1"/>
              </a:buClr>
              <a:buSzPts val="1600"/>
              <a:buChar char="■"/>
              <a:defRPr sz="1600">
                <a:solidFill>
                  <a:schemeClr val="accent1"/>
                </a:solidFill>
              </a:defRPr>
            </a:lvl9pPr>
          </a:lstStyle>
          <a:p>
            <a:endParaRPr/>
          </a:p>
        </p:txBody>
      </p:sp>
      <p:sp>
        <p:nvSpPr>
          <p:cNvPr id="48" name="Google Shape;48;p11"/>
          <p:cNvSpPr txBox="1">
            <a:spLocks noGrp="1"/>
          </p:cNvSpPr>
          <p:nvPr>
            <p:ph type="title" idx="2"/>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202664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2192611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70775" y="1480725"/>
            <a:ext cx="23358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2" name="Google Shape;52;p13"/>
          <p:cNvSpPr txBox="1">
            <a:spLocks noGrp="1"/>
          </p:cNvSpPr>
          <p:nvPr>
            <p:ph type="subTitle" idx="1"/>
          </p:nvPr>
        </p:nvSpPr>
        <p:spPr>
          <a:xfrm>
            <a:off x="3470775" y="1762975"/>
            <a:ext cx="23358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13"/>
          <p:cNvSpPr txBox="1">
            <a:spLocks noGrp="1"/>
          </p:cNvSpPr>
          <p:nvPr>
            <p:ph type="title" idx="2" hasCustomPrompt="1"/>
          </p:nvPr>
        </p:nvSpPr>
        <p:spPr>
          <a:xfrm>
            <a:off x="3470775" y="697575"/>
            <a:ext cx="2335800" cy="83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4" name="Google Shape;54;p13"/>
          <p:cNvSpPr txBox="1">
            <a:spLocks noGrp="1"/>
          </p:cNvSpPr>
          <p:nvPr>
            <p:ph type="title" idx="3"/>
          </p:nvPr>
        </p:nvSpPr>
        <p:spPr>
          <a:xfrm>
            <a:off x="3470775" y="3312438"/>
            <a:ext cx="23358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5" name="Google Shape;55;p13"/>
          <p:cNvSpPr txBox="1">
            <a:spLocks noGrp="1"/>
          </p:cNvSpPr>
          <p:nvPr>
            <p:ph type="subTitle" idx="4"/>
          </p:nvPr>
        </p:nvSpPr>
        <p:spPr>
          <a:xfrm>
            <a:off x="3470775" y="3594688"/>
            <a:ext cx="23358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 name="Google Shape;56;p13"/>
          <p:cNvSpPr txBox="1">
            <a:spLocks noGrp="1"/>
          </p:cNvSpPr>
          <p:nvPr>
            <p:ph type="title" idx="5" hasCustomPrompt="1"/>
          </p:nvPr>
        </p:nvSpPr>
        <p:spPr>
          <a:xfrm>
            <a:off x="3470775" y="2529288"/>
            <a:ext cx="2335800" cy="83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 name="Google Shape;57;p13"/>
          <p:cNvSpPr txBox="1">
            <a:spLocks noGrp="1"/>
          </p:cNvSpPr>
          <p:nvPr>
            <p:ph type="title" idx="6"/>
          </p:nvPr>
        </p:nvSpPr>
        <p:spPr>
          <a:xfrm>
            <a:off x="6004425" y="1480725"/>
            <a:ext cx="23358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7"/>
          </p:nvPr>
        </p:nvSpPr>
        <p:spPr>
          <a:xfrm>
            <a:off x="6004425" y="1762975"/>
            <a:ext cx="23358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title" idx="8" hasCustomPrompt="1"/>
          </p:nvPr>
        </p:nvSpPr>
        <p:spPr>
          <a:xfrm>
            <a:off x="6004425" y="697575"/>
            <a:ext cx="2335800" cy="83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0" name="Google Shape;60;p13"/>
          <p:cNvSpPr txBox="1">
            <a:spLocks noGrp="1"/>
          </p:cNvSpPr>
          <p:nvPr>
            <p:ph type="title" idx="9"/>
          </p:nvPr>
        </p:nvSpPr>
        <p:spPr>
          <a:xfrm>
            <a:off x="6004425" y="3312438"/>
            <a:ext cx="23358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13"/>
          <p:cNvSpPr txBox="1">
            <a:spLocks noGrp="1"/>
          </p:cNvSpPr>
          <p:nvPr>
            <p:ph type="subTitle" idx="13"/>
          </p:nvPr>
        </p:nvSpPr>
        <p:spPr>
          <a:xfrm>
            <a:off x="6004425" y="3594688"/>
            <a:ext cx="23358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title" idx="14" hasCustomPrompt="1"/>
          </p:nvPr>
        </p:nvSpPr>
        <p:spPr>
          <a:xfrm>
            <a:off x="6004425" y="2529288"/>
            <a:ext cx="2335800" cy="83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101055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6"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wo Columns ">
  <p:cSld name="Title + Two Columns ">
    <p:spTree>
      <p:nvGrpSpPr>
        <p:cNvPr id="1" name="Shape 76"/>
        <p:cNvGrpSpPr/>
        <p:nvPr/>
      </p:nvGrpSpPr>
      <p:grpSpPr>
        <a:xfrm>
          <a:off x="0" y="0"/>
          <a:ext cx="0" cy="0"/>
          <a:chOff x="0" y="0"/>
          <a:chExt cx="0" cy="0"/>
        </a:xfrm>
      </p:grpSpPr>
      <p:sp>
        <p:nvSpPr>
          <p:cNvPr id="77" name="Google Shape;77;p16"/>
          <p:cNvSpPr/>
          <p:nvPr/>
        </p:nvSpPr>
        <p:spPr>
          <a:xfrm>
            <a:off x="4572000" y="-41975"/>
            <a:ext cx="4561800" cy="51972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78" name="Google Shape;78;p16"/>
          <p:cNvSpPr/>
          <p:nvPr/>
        </p:nvSpPr>
        <p:spPr>
          <a:xfrm>
            <a:off x="5205725" y="1923950"/>
            <a:ext cx="3309000" cy="2716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9" name="Google Shape;79;p16"/>
          <p:cNvSpPr/>
          <p:nvPr/>
        </p:nvSpPr>
        <p:spPr>
          <a:xfrm>
            <a:off x="629275" y="1923950"/>
            <a:ext cx="3309000" cy="27168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0" name="Google Shape;80;p16"/>
          <p:cNvSpPr txBox="1">
            <a:spLocks noGrp="1"/>
          </p:cNvSpPr>
          <p:nvPr>
            <p:ph type="title"/>
          </p:nvPr>
        </p:nvSpPr>
        <p:spPr>
          <a:xfrm>
            <a:off x="5820125" y="2562925"/>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1" name="Google Shape;81;p16"/>
          <p:cNvSpPr txBox="1">
            <a:spLocks noGrp="1"/>
          </p:cNvSpPr>
          <p:nvPr>
            <p:ph type="subTitle" idx="1"/>
          </p:nvPr>
        </p:nvSpPr>
        <p:spPr>
          <a:xfrm>
            <a:off x="5820125" y="2921375"/>
            <a:ext cx="2080200" cy="105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2" name="Google Shape;82;p16"/>
          <p:cNvSpPr txBox="1">
            <a:spLocks noGrp="1"/>
          </p:cNvSpPr>
          <p:nvPr>
            <p:ph type="title" idx="2"/>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3" name="Google Shape;83;p16"/>
          <p:cNvSpPr txBox="1">
            <a:spLocks noGrp="1"/>
          </p:cNvSpPr>
          <p:nvPr>
            <p:ph type="title" idx="3"/>
          </p:nvPr>
        </p:nvSpPr>
        <p:spPr>
          <a:xfrm>
            <a:off x="1243675" y="2562925"/>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16"/>
          <p:cNvSpPr txBox="1">
            <a:spLocks noGrp="1"/>
          </p:cNvSpPr>
          <p:nvPr>
            <p:ph type="subTitle" idx="4"/>
          </p:nvPr>
        </p:nvSpPr>
        <p:spPr>
          <a:xfrm>
            <a:off x="1243675" y="2921375"/>
            <a:ext cx="2080200" cy="105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26112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765675" y="2400845"/>
            <a:ext cx="19356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7" name="Google Shape;87;p17"/>
          <p:cNvSpPr txBox="1">
            <a:spLocks noGrp="1"/>
          </p:cNvSpPr>
          <p:nvPr>
            <p:ph type="subTitle" idx="1"/>
          </p:nvPr>
        </p:nvSpPr>
        <p:spPr>
          <a:xfrm>
            <a:off x="765675" y="2683096"/>
            <a:ext cx="19356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8" name="Google Shape;88;p17"/>
          <p:cNvSpPr txBox="1">
            <a:spLocks noGrp="1"/>
          </p:cNvSpPr>
          <p:nvPr>
            <p:ph type="title" idx="2"/>
          </p:nvPr>
        </p:nvSpPr>
        <p:spPr>
          <a:xfrm>
            <a:off x="765675" y="3699168"/>
            <a:ext cx="19356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9" name="Google Shape;89;p17"/>
          <p:cNvSpPr txBox="1">
            <a:spLocks noGrp="1"/>
          </p:cNvSpPr>
          <p:nvPr>
            <p:ph type="subTitle" idx="3"/>
          </p:nvPr>
        </p:nvSpPr>
        <p:spPr>
          <a:xfrm>
            <a:off x="765675" y="3981420"/>
            <a:ext cx="19356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0" name="Google Shape;90;p17"/>
          <p:cNvSpPr txBox="1">
            <a:spLocks noGrp="1"/>
          </p:cNvSpPr>
          <p:nvPr>
            <p:ph type="title" idx="4"/>
          </p:nvPr>
        </p:nvSpPr>
        <p:spPr>
          <a:xfrm>
            <a:off x="3017554" y="2400845"/>
            <a:ext cx="19356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1" name="Google Shape;91;p17"/>
          <p:cNvSpPr txBox="1">
            <a:spLocks noGrp="1"/>
          </p:cNvSpPr>
          <p:nvPr>
            <p:ph type="subTitle" idx="5"/>
          </p:nvPr>
        </p:nvSpPr>
        <p:spPr>
          <a:xfrm>
            <a:off x="3017554" y="2683096"/>
            <a:ext cx="19356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2" name="Google Shape;92;p17"/>
          <p:cNvSpPr txBox="1">
            <a:spLocks noGrp="1"/>
          </p:cNvSpPr>
          <p:nvPr>
            <p:ph type="title" idx="6"/>
          </p:nvPr>
        </p:nvSpPr>
        <p:spPr>
          <a:xfrm>
            <a:off x="3017554" y="3699168"/>
            <a:ext cx="19356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3" name="Google Shape;93;p17"/>
          <p:cNvSpPr txBox="1">
            <a:spLocks noGrp="1"/>
          </p:cNvSpPr>
          <p:nvPr>
            <p:ph type="subTitle" idx="7"/>
          </p:nvPr>
        </p:nvSpPr>
        <p:spPr>
          <a:xfrm>
            <a:off x="3017554" y="3981420"/>
            <a:ext cx="19356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4" name="Google Shape;94;p17"/>
          <p:cNvSpPr txBox="1">
            <a:spLocks noGrp="1"/>
          </p:cNvSpPr>
          <p:nvPr>
            <p:ph type="title" idx="8"/>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extLst>
      <p:ext uri="{BB962C8B-B14F-4D97-AF65-F5344CB8AC3E}">
        <p14:creationId xmlns:p14="http://schemas.microsoft.com/office/powerpoint/2010/main" val="1763493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7" name="Google Shape;97;p18"/>
          <p:cNvSpPr/>
          <p:nvPr/>
        </p:nvSpPr>
        <p:spPr>
          <a:xfrm>
            <a:off x="-22750" y="-16600"/>
            <a:ext cx="240600" cy="51837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98" name="Google Shape;98;p18"/>
          <p:cNvSpPr/>
          <p:nvPr/>
        </p:nvSpPr>
        <p:spPr>
          <a:xfrm>
            <a:off x="4173600" y="1500475"/>
            <a:ext cx="2490600" cy="29388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99" name="Google Shape;99;p18"/>
          <p:cNvSpPr/>
          <p:nvPr/>
        </p:nvSpPr>
        <p:spPr>
          <a:xfrm flipH="1">
            <a:off x="6847500" y="1500475"/>
            <a:ext cx="1529700" cy="13656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00" name="Google Shape;100;p18"/>
          <p:cNvSpPr/>
          <p:nvPr/>
        </p:nvSpPr>
        <p:spPr>
          <a:xfrm flipH="1">
            <a:off x="6847500" y="3073600"/>
            <a:ext cx="1529700" cy="1365600"/>
          </a:xfrm>
          <a:prstGeom prst="rect">
            <a:avLst/>
          </a:prstGeom>
          <a:solidFill>
            <a:schemeClr val="accent4"/>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7357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995750" y="3730525"/>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3" name="Google Shape;103;p19"/>
          <p:cNvSpPr txBox="1">
            <a:spLocks noGrp="1"/>
          </p:cNvSpPr>
          <p:nvPr>
            <p:ph type="subTitle" idx="1"/>
          </p:nvPr>
        </p:nvSpPr>
        <p:spPr>
          <a:xfrm>
            <a:off x="995750" y="4012775"/>
            <a:ext cx="20802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9"/>
          <p:cNvSpPr txBox="1">
            <a:spLocks noGrp="1"/>
          </p:cNvSpPr>
          <p:nvPr>
            <p:ph type="title" idx="2"/>
          </p:nvPr>
        </p:nvSpPr>
        <p:spPr>
          <a:xfrm>
            <a:off x="3531900" y="3730525"/>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5" name="Google Shape;105;p19"/>
          <p:cNvSpPr txBox="1">
            <a:spLocks noGrp="1"/>
          </p:cNvSpPr>
          <p:nvPr>
            <p:ph type="subTitle" idx="3"/>
          </p:nvPr>
        </p:nvSpPr>
        <p:spPr>
          <a:xfrm>
            <a:off x="3531900" y="4012775"/>
            <a:ext cx="20802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9"/>
          <p:cNvSpPr txBox="1">
            <a:spLocks noGrp="1"/>
          </p:cNvSpPr>
          <p:nvPr>
            <p:ph type="title" idx="4"/>
          </p:nvPr>
        </p:nvSpPr>
        <p:spPr>
          <a:xfrm>
            <a:off x="6068050" y="3730525"/>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7" name="Google Shape;107;p19"/>
          <p:cNvSpPr txBox="1">
            <a:spLocks noGrp="1"/>
          </p:cNvSpPr>
          <p:nvPr>
            <p:ph type="subTitle" idx="5"/>
          </p:nvPr>
        </p:nvSpPr>
        <p:spPr>
          <a:xfrm>
            <a:off x="6068050" y="4012775"/>
            <a:ext cx="20802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9"/>
          <p:cNvSpPr txBox="1">
            <a:spLocks noGrp="1"/>
          </p:cNvSpPr>
          <p:nvPr>
            <p:ph type="title" idx="6"/>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9" name="Google Shape;109;p19"/>
          <p:cNvSpPr txBox="1">
            <a:spLocks noGrp="1"/>
          </p:cNvSpPr>
          <p:nvPr>
            <p:ph type="title" idx="7"/>
          </p:nvPr>
        </p:nvSpPr>
        <p:spPr>
          <a:xfrm>
            <a:off x="995750" y="1941038"/>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0" name="Google Shape;110;p19"/>
          <p:cNvSpPr txBox="1">
            <a:spLocks noGrp="1"/>
          </p:cNvSpPr>
          <p:nvPr>
            <p:ph type="subTitle" idx="8"/>
          </p:nvPr>
        </p:nvSpPr>
        <p:spPr>
          <a:xfrm>
            <a:off x="995750" y="2223297"/>
            <a:ext cx="20802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9"/>
          <p:cNvSpPr txBox="1">
            <a:spLocks noGrp="1"/>
          </p:cNvSpPr>
          <p:nvPr>
            <p:ph type="title" idx="9"/>
          </p:nvPr>
        </p:nvSpPr>
        <p:spPr>
          <a:xfrm>
            <a:off x="3531900" y="1941038"/>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2" name="Google Shape;112;p19"/>
          <p:cNvSpPr txBox="1">
            <a:spLocks noGrp="1"/>
          </p:cNvSpPr>
          <p:nvPr>
            <p:ph type="subTitle" idx="13"/>
          </p:nvPr>
        </p:nvSpPr>
        <p:spPr>
          <a:xfrm>
            <a:off x="3531900" y="2223297"/>
            <a:ext cx="20802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 name="Google Shape;113;p19"/>
          <p:cNvSpPr txBox="1">
            <a:spLocks noGrp="1"/>
          </p:cNvSpPr>
          <p:nvPr>
            <p:ph type="title" idx="14"/>
          </p:nvPr>
        </p:nvSpPr>
        <p:spPr>
          <a:xfrm>
            <a:off x="6068050" y="1941038"/>
            <a:ext cx="2080200" cy="3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4" name="Google Shape;114;p19"/>
          <p:cNvSpPr txBox="1">
            <a:spLocks noGrp="1"/>
          </p:cNvSpPr>
          <p:nvPr>
            <p:ph type="subTitle" idx="15"/>
          </p:nvPr>
        </p:nvSpPr>
        <p:spPr>
          <a:xfrm>
            <a:off x="6068050" y="2223297"/>
            <a:ext cx="20802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716332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4"/>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subTitle" idx="1"/>
          </p:nvPr>
        </p:nvSpPr>
        <p:spPr>
          <a:xfrm>
            <a:off x="5525500" y="1996250"/>
            <a:ext cx="2707800" cy="44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b="1">
                <a:solidFill>
                  <a:schemeClr val="accent1"/>
                </a:solidFill>
              </a:defRPr>
            </a:lvl1pPr>
            <a:lvl2pPr lvl="1" rtl="0">
              <a:lnSpc>
                <a:spcPct val="100000"/>
              </a:lnSpc>
              <a:spcBef>
                <a:spcPts val="0"/>
              </a:spcBef>
              <a:spcAft>
                <a:spcPts val="0"/>
              </a:spcAft>
              <a:buClr>
                <a:schemeClr val="accent1"/>
              </a:buClr>
              <a:buSzPts val="1800"/>
              <a:buNone/>
              <a:defRPr sz="1800">
                <a:solidFill>
                  <a:schemeClr val="accent1"/>
                </a:solidFill>
              </a:defRPr>
            </a:lvl2pPr>
            <a:lvl3pPr lvl="2" rtl="0">
              <a:lnSpc>
                <a:spcPct val="100000"/>
              </a:lnSpc>
              <a:spcBef>
                <a:spcPts val="0"/>
              </a:spcBef>
              <a:spcAft>
                <a:spcPts val="0"/>
              </a:spcAft>
              <a:buClr>
                <a:schemeClr val="accent1"/>
              </a:buClr>
              <a:buSzPts val="1800"/>
              <a:buNone/>
              <a:defRPr sz="1800">
                <a:solidFill>
                  <a:schemeClr val="accent1"/>
                </a:solidFill>
              </a:defRPr>
            </a:lvl3pPr>
            <a:lvl4pPr lvl="3" rtl="0">
              <a:lnSpc>
                <a:spcPct val="100000"/>
              </a:lnSpc>
              <a:spcBef>
                <a:spcPts val="0"/>
              </a:spcBef>
              <a:spcAft>
                <a:spcPts val="0"/>
              </a:spcAft>
              <a:buClr>
                <a:schemeClr val="accent1"/>
              </a:buClr>
              <a:buSzPts val="1800"/>
              <a:buNone/>
              <a:defRPr sz="1800">
                <a:solidFill>
                  <a:schemeClr val="accent1"/>
                </a:solidFill>
              </a:defRPr>
            </a:lvl4pPr>
            <a:lvl5pPr lvl="4" rtl="0">
              <a:lnSpc>
                <a:spcPct val="100000"/>
              </a:lnSpc>
              <a:spcBef>
                <a:spcPts val="0"/>
              </a:spcBef>
              <a:spcAft>
                <a:spcPts val="0"/>
              </a:spcAft>
              <a:buClr>
                <a:schemeClr val="accent1"/>
              </a:buClr>
              <a:buSzPts val="1800"/>
              <a:buNone/>
              <a:defRPr sz="1800">
                <a:solidFill>
                  <a:schemeClr val="accent1"/>
                </a:solidFill>
              </a:defRPr>
            </a:lvl5pPr>
            <a:lvl6pPr lvl="5" rtl="0">
              <a:lnSpc>
                <a:spcPct val="100000"/>
              </a:lnSpc>
              <a:spcBef>
                <a:spcPts val="0"/>
              </a:spcBef>
              <a:spcAft>
                <a:spcPts val="0"/>
              </a:spcAft>
              <a:buClr>
                <a:schemeClr val="accent1"/>
              </a:buClr>
              <a:buSzPts val="1800"/>
              <a:buNone/>
              <a:defRPr sz="1800">
                <a:solidFill>
                  <a:schemeClr val="accent1"/>
                </a:solidFill>
              </a:defRPr>
            </a:lvl6pPr>
            <a:lvl7pPr lvl="6" rtl="0">
              <a:lnSpc>
                <a:spcPct val="100000"/>
              </a:lnSpc>
              <a:spcBef>
                <a:spcPts val="0"/>
              </a:spcBef>
              <a:spcAft>
                <a:spcPts val="0"/>
              </a:spcAft>
              <a:buClr>
                <a:schemeClr val="accent1"/>
              </a:buClr>
              <a:buSzPts val="1800"/>
              <a:buNone/>
              <a:defRPr sz="1800">
                <a:solidFill>
                  <a:schemeClr val="accent1"/>
                </a:solidFill>
              </a:defRPr>
            </a:lvl7pPr>
            <a:lvl8pPr lvl="7" rtl="0">
              <a:lnSpc>
                <a:spcPct val="100000"/>
              </a:lnSpc>
              <a:spcBef>
                <a:spcPts val="0"/>
              </a:spcBef>
              <a:spcAft>
                <a:spcPts val="0"/>
              </a:spcAft>
              <a:buClr>
                <a:schemeClr val="accent1"/>
              </a:buClr>
              <a:buSzPts val="1800"/>
              <a:buNone/>
              <a:defRPr sz="1800">
                <a:solidFill>
                  <a:schemeClr val="accent1"/>
                </a:solidFill>
              </a:defRPr>
            </a:lvl8pPr>
            <a:lvl9pPr lvl="8" rtl="0">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17" name="Google Shape;117;p20"/>
          <p:cNvSpPr txBox="1">
            <a:spLocks noGrp="1"/>
          </p:cNvSpPr>
          <p:nvPr>
            <p:ph type="body" idx="2"/>
          </p:nvPr>
        </p:nvSpPr>
        <p:spPr>
          <a:xfrm>
            <a:off x="5525500" y="2516325"/>
            <a:ext cx="2554500" cy="17511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1"/>
              </a:buClr>
              <a:buSzPts val="1600"/>
              <a:buChar char="●"/>
              <a:defRPr sz="1600">
                <a:solidFill>
                  <a:schemeClr val="accent1"/>
                </a:solidFill>
              </a:defRPr>
            </a:lvl1pPr>
            <a:lvl2pPr marL="914400" lvl="1" indent="-330200" rtl="0">
              <a:spcBef>
                <a:spcPts val="1600"/>
              </a:spcBef>
              <a:spcAft>
                <a:spcPts val="0"/>
              </a:spcAft>
              <a:buClr>
                <a:schemeClr val="accent1"/>
              </a:buClr>
              <a:buSzPts val="1600"/>
              <a:buChar char="○"/>
              <a:defRPr sz="1600">
                <a:solidFill>
                  <a:schemeClr val="accent1"/>
                </a:solidFill>
              </a:defRPr>
            </a:lvl2pPr>
            <a:lvl3pPr marL="1371600" lvl="2" indent="-330200" rtl="0">
              <a:spcBef>
                <a:spcPts val="1600"/>
              </a:spcBef>
              <a:spcAft>
                <a:spcPts val="0"/>
              </a:spcAft>
              <a:buClr>
                <a:schemeClr val="accent1"/>
              </a:buClr>
              <a:buSzPts val="1600"/>
              <a:buChar char="■"/>
              <a:defRPr sz="1600">
                <a:solidFill>
                  <a:schemeClr val="accent1"/>
                </a:solidFill>
              </a:defRPr>
            </a:lvl3pPr>
            <a:lvl4pPr marL="1828800" lvl="3" indent="-330200" rtl="0">
              <a:spcBef>
                <a:spcPts val="1600"/>
              </a:spcBef>
              <a:spcAft>
                <a:spcPts val="0"/>
              </a:spcAft>
              <a:buClr>
                <a:schemeClr val="accent1"/>
              </a:buClr>
              <a:buSzPts val="1600"/>
              <a:buChar char="●"/>
              <a:defRPr sz="1600">
                <a:solidFill>
                  <a:schemeClr val="accent1"/>
                </a:solidFill>
              </a:defRPr>
            </a:lvl4pPr>
            <a:lvl5pPr marL="2286000" lvl="4" indent="-330200" rtl="0">
              <a:spcBef>
                <a:spcPts val="1600"/>
              </a:spcBef>
              <a:spcAft>
                <a:spcPts val="0"/>
              </a:spcAft>
              <a:buClr>
                <a:schemeClr val="accent1"/>
              </a:buClr>
              <a:buSzPts val="1600"/>
              <a:buChar char="○"/>
              <a:defRPr sz="1600">
                <a:solidFill>
                  <a:schemeClr val="accent1"/>
                </a:solidFill>
              </a:defRPr>
            </a:lvl5pPr>
            <a:lvl6pPr marL="2743200" lvl="5" indent="-330200" rtl="0">
              <a:spcBef>
                <a:spcPts val="1600"/>
              </a:spcBef>
              <a:spcAft>
                <a:spcPts val="0"/>
              </a:spcAft>
              <a:buClr>
                <a:schemeClr val="accent1"/>
              </a:buClr>
              <a:buSzPts val="1600"/>
              <a:buChar char="■"/>
              <a:defRPr sz="1600">
                <a:solidFill>
                  <a:schemeClr val="accent1"/>
                </a:solidFill>
              </a:defRPr>
            </a:lvl6pPr>
            <a:lvl7pPr marL="3200400" lvl="6" indent="-330200" rtl="0">
              <a:spcBef>
                <a:spcPts val="1600"/>
              </a:spcBef>
              <a:spcAft>
                <a:spcPts val="0"/>
              </a:spcAft>
              <a:buClr>
                <a:schemeClr val="accent1"/>
              </a:buClr>
              <a:buSzPts val="1600"/>
              <a:buChar char="●"/>
              <a:defRPr sz="1600">
                <a:solidFill>
                  <a:schemeClr val="accent1"/>
                </a:solidFill>
              </a:defRPr>
            </a:lvl7pPr>
            <a:lvl8pPr marL="3657600" lvl="7" indent="-330200" rtl="0">
              <a:spcBef>
                <a:spcPts val="1600"/>
              </a:spcBef>
              <a:spcAft>
                <a:spcPts val="0"/>
              </a:spcAft>
              <a:buClr>
                <a:schemeClr val="accent1"/>
              </a:buClr>
              <a:buSzPts val="1600"/>
              <a:buChar char="○"/>
              <a:defRPr sz="1600">
                <a:solidFill>
                  <a:schemeClr val="accent1"/>
                </a:solidFill>
              </a:defRPr>
            </a:lvl8pPr>
            <a:lvl9pPr marL="4114800" lvl="8" indent="-330200" rtl="0">
              <a:spcBef>
                <a:spcPts val="1600"/>
              </a:spcBef>
              <a:spcAft>
                <a:spcPts val="1600"/>
              </a:spcAft>
              <a:buClr>
                <a:schemeClr val="accent1"/>
              </a:buClr>
              <a:buSzPts val="1600"/>
              <a:buChar char="■"/>
              <a:defRPr sz="1600">
                <a:solidFill>
                  <a:schemeClr val="accent1"/>
                </a:solidFill>
              </a:defRPr>
            </a:lvl9pPr>
          </a:lstStyle>
          <a:p>
            <a:endParaRPr/>
          </a:p>
        </p:txBody>
      </p:sp>
      <p:sp>
        <p:nvSpPr>
          <p:cNvPr id="118" name="Google Shape;118;p20"/>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119" name="Google Shape;119;p20"/>
          <p:cNvSpPr/>
          <p:nvPr/>
        </p:nvSpPr>
        <p:spPr>
          <a:xfrm>
            <a:off x="-1176725" y="2381450"/>
            <a:ext cx="4779900" cy="39711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901951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4"/>
        </a:solidFill>
        <a:effectLst/>
      </p:bgPr>
    </p:bg>
    <p:spTree>
      <p:nvGrpSpPr>
        <p:cNvPr id="1" name="Shape 120"/>
        <p:cNvGrpSpPr/>
        <p:nvPr/>
      </p:nvGrpSpPr>
      <p:grpSpPr>
        <a:xfrm>
          <a:off x="0" y="0"/>
          <a:ext cx="0" cy="0"/>
          <a:chOff x="0" y="0"/>
          <a:chExt cx="0" cy="0"/>
        </a:xfrm>
      </p:grpSpPr>
      <p:sp>
        <p:nvSpPr>
          <p:cNvPr id="121" name="Google Shape;121;p21"/>
          <p:cNvSpPr/>
          <p:nvPr/>
        </p:nvSpPr>
        <p:spPr>
          <a:xfrm>
            <a:off x="3188200" y="456150"/>
            <a:ext cx="5955900" cy="4231200"/>
          </a:xfrm>
          <a:prstGeom prst="rect">
            <a:avLst/>
          </a:prstGeom>
          <a:solidFill>
            <a:srgbClr val="FFFFFF"/>
          </a:solidFill>
          <a:ln>
            <a:noFill/>
          </a:ln>
        </p:spPr>
        <p:txBody>
          <a:bodyPr spcFirstLastPara="1" wrap="square" lIns="91425" tIns="91425" rIns="91425" bIns="91425" anchor="ctr" anchorCtr="0">
            <a:noAutofit/>
          </a:bodyPr>
          <a:lstStyle/>
          <a:p>
            <a:endParaRPr/>
          </a:p>
        </p:txBody>
      </p:sp>
      <p:sp>
        <p:nvSpPr>
          <p:cNvPr id="122" name="Google Shape;122;p21"/>
          <p:cNvSpPr txBox="1">
            <a:spLocks noGrp="1"/>
          </p:cNvSpPr>
          <p:nvPr>
            <p:ph type="title"/>
          </p:nvPr>
        </p:nvSpPr>
        <p:spPr>
          <a:xfrm>
            <a:off x="4560825" y="694925"/>
            <a:ext cx="3176100" cy="8277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3" name="Google Shape;123;p21"/>
          <p:cNvSpPr txBox="1">
            <a:spLocks noGrp="1"/>
          </p:cNvSpPr>
          <p:nvPr>
            <p:ph type="subTitle" idx="1"/>
          </p:nvPr>
        </p:nvSpPr>
        <p:spPr>
          <a:xfrm>
            <a:off x="4560825" y="1598825"/>
            <a:ext cx="2967600" cy="107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4" name="Google Shape;124;p21"/>
          <p:cNvSpPr txBox="1"/>
          <p:nvPr/>
        </p:nvSpPr>
        <p:spPr>
          <a:xfrm>
            <a:off x="4560825" y="3432844"/>
            <a:ext cx="3168600" cy="713700"/>
          </a:xfrm>
          <a:prstGeom prst="rect">
            <a:avLst/>
          </a:prstGeom>
          <a:noFill/>
          <a:ln>
            <a:noFill/>
          </a:ln>
        </p:spPr>
        <p:txBody>
          <a:bodyPr spcFirstLastPara="1" wrap="square" lIns="91425" tIns="91425" rIns="91425" bIns="91425" anchor="t" anchorCtr="0">
            <a:noAutofit/>
          </a:bodyPr>
          <a:lstStyle/>
          <a:p>
            <a:pPr>
              <a:spcBef>
                <a:spcPts val="300"/>
              </a:spcBef>
            </a:pPr>
            <a:r>
              <a:rPr lang="en" sz="1000">
                <a:solidFill>
                  <a:srgbClr val="73A88C"/>
                </a:solidFill>
                <a:latin typeface="Oxygen"/>
                <a:ea typeface="Oxygen"/>
                <a:cs typeface="Oxygen"/>
                <a:sym typeface="Oxygen"/>
              </a:rPr>
              <a:t>CREDITS: This presentation template was created by </a:t>
            </a:r>
            <a:r>
              <a:rPr lang="en" sz="1000">
                <a:solidFill>
                  <a:srgbClr val="73A88C"/>
                </a:solidFill>
                <a:uFill>
                  <a:noFill/>
                </a:uFill>
                <a:latin typeface="Oxygen"/>
                <a:ea typeface="Oxygen"/>
                <a:cs typeface="Oxygen"/>
                <a:sym typeface="Oxygen"/>
                <a:hlinkClick r:id="rId2">
                  <a:extLst>
                    <a:ext uri="{A12FA001-AC4F-418D-AE19-62706E023703}">
                      <ahyp:hlinkClr xmlns:ahyp="http://schemas.microsoft.com/office/drawing/2018/hyperlinkcolor" xmlns="" val="tx"/>
                    </a:ext>
                  </a:extLst>
                </a:hlinkClick>
              </a:rPr>
              <a:t>Slidesgo</a:t>
            </a:r>
            <a:r>
              <a:rPr lang="en" sz="1000">
                <a:solidFill>
                  <a:srgbClr val="73A88C"/>
                </a:solidFill>
                <a:latin typeface="Oxygen"/>
                <a:ea typeface="Oxygen"/>
                <a:cs typeface="Oxygen"/>
                <a:sym typeface="Oxygen"/>
              </a:rPr>
              <a:t>, including icons by </a:t>
            </a:r>
            <a:r>
              <a:rPr lang="en" sz="1000">
                <a:solidFill>
                  <a:srgbClr val="73A88C"/>
                </a:solidFill>
                <a:uFill>
                  <a:noFill/>
                </a:uFill>
                <a:latin typeface="Oxygen"/>
                <a:ea typeface="Oxygen"/>
                <a:cs typeface="Oxygen"/>
                <a:sym typeface="Oxygen"/>
                <a:hlinkClick r:id="rId3">
                  <a:extLst>
                    <a:ext uri="{A12FA001-AC4F-418D-AE19-62706E023703}">
                      <ahyp:hlinkClr xmlns:ahyp="http://schemas.microsoft.com/office/drawing/2018/hyperlinkcolor" xmlns="" val="tx"/>
                    </a:ext>
                  </a:extLst>
                </a:hlinkClick>
              </a:rPr>
              <a:t>Flaticon</a:t>
            </a:r>
            <a:r>
              <a:rPr lang="en" sz="1000">
                <a:solidFill>
                  <a:srgbClr val="73A88C"/>
                </a:solidFill>
                <a:latin typeface="Oxygen"/>
                <a:ea typeface="Oxygen"/>
                <a:cs typeface="Oxygen"/>
                <a:sym typeface="Oxygen"/>
              </a:rPr>
              <a:t>, and infographics &amp; images by </a:t>
            </a:r>
            <a:r>
              <a:rPr lang="en" sz="1000">
                <a:solidFill>
                  <a:srgbClr val="73A88C"/>
                </a:solidFill>
                <a:uFill>
                  <a:noFill/>
                </a:uFill>
                <a:latin typeface="Oxygen"/>
                <a:ea typeface="Oxygen"/>
                <a:cs typeface="Oxygen"/>
                <a:sym typeface="Oxygen"/>
                <a:hlinkClick r:id="rId4">
                  <a:extLst>
                    <a:ext uri="{A12FA001-AC4F-418D-AE19-62706E023703}">
                      <ahyp:hlinkClr xmlns:ahyp="http://schemas.microsoft.com/office/drawing/2018/hyperlinkcolor" xmlns="" val="tx"/>
                    </a:ext>
                  </a:extLst>
                </a:hlinkClick>
              </a:rPr>
              <a:t>Freepik</a:t>
            </a:r>
            <a:r>
              <a:rPr lang="en" sz="1000">
                <a:solidFill>
                  <a:srgbClr val="73A88C"/>
                </a:solidFill>
                <a:latin typeface="Oxygen"/>
                <a:ea typeface="Oxygen"/>
                <a:cs typeface="Oxygen"/>
                <a:sym typeface="Oxygen"/>
              </a:rPr>
              <a:t>. </a:t>
            </a:r>
            <a:endParaRPr sz="1000">
              <a:solidFill>
                <a:srgbClr val="73A88C"/>
              </a:solidFill>
              <a:latin typeface="Oxygen"/>
              <a:ea typeface="Oxygen"/>
              <a:cs typeface="Oxygen"/>
              <a:sym typeface="Oxygen"/>
            </a:endParaRPr>
          </a:p>
          <a:p>
            <a:pPr>
              <a:spcBef>
                <a:spcPts val="300"/>
              </a:spcBef>
            </a:pPr>
            <a:endParaRPr sz="1000">
              <a:solidFill>
                <a:srgbClr val="73A88C"/>
              </a:solidFill>
              <a:latin typeface="Oxygen"/>
              <a:ea typeface="Oxygen"/>
              <a:cs typeface="Oxygen"/>
              <a:sym typeface="Oxygen"/>
            </a:endParaRPr>
          </a:p>
        </p:txBody>
      </p:sp>
    </p:spTree>
    <p:extLst>
      <p:ext uri="{BB962C8B-B14F-4D97-AF65-F5344CB8AC3E}">
        <p14:creationId xmlns:p14="http://schemas.microsoft.com/office/powerpoint/2010/main" val="2599438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25"/>
        <p:cNvGrpSpPr/>
        <p:nvPr/>
      </p:nvGrpSpPr>
      <p:grpSpPr>
        <a:xfrm>
          <a:off x="0" y="0"/>
          <a:ext cx="0" cy="0"/>
          <a:chOff x="0" y="0"/>
          <a:chExt cx="0" cy="0"/>
        </a:xfrm>
      </p:grpSpPr>
      <p:sp>
        <p:nvSpPr>
          <p:cNvPr id="126" name="Google Shape;126;p22"/>
          <p:cNvSpPr/>
          <p:nvPr/>
        </p:nvSpPr>
        <p:spPr>
          <a:xfrm>
            <a:off x="4792425" y="-186600"/>
            <a:ext cx="4656000" cy="4530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7" name="Google Shape;127;p22"/>
          <p:cNvSpPr txBox="1">
            <a:spLocks noGrp="1"/>
          </p:cNvSpPr>
          <p:nvPr>
            <p:ph type="body" idx="1"/>
          </p:nvPr>
        </p:nvSpPr>
        <p:spPr>
          <a:xfrm>
            <a:off x="766800" y="1480525"/>
            <a:ext cx="3355800" cy="3194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8" name="Google Shape;128;p22"/>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9" name="Google Shape;129;p22"/>
          <p:cNvSpPr txBox="1">
            <a:spLocks noGrp="1"/>
          </p:cNvSpPr>
          <p:nvPr>
            <p:ph type="body" idx="2"/>
          </p:nvPr>
        </p:nvSpPr>
        <p:spPr>
          <a:xfrm>
            <a:off x="5021375" y="1480525"/>
            <a:ext cx="3355800" cy="3194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654025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4"/>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766800" y="1480525"/>
            <a:ext cx="3355800" cy="3194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
        <p:nvSpPr>
          <p:cNvPr id="132" name="Google Shape;132;p23"/>
          <p:cNvSpPr txBox="1">
            <a:spLocks noGrp="1"/>
          </p:cNvSpPr>
          <p:nvPr>
            <p:ph type="title"/>
          </p:nvPr>
        </p:nvSpPr>
        <p:spPr>
          <a:xfrm>
            <a:off x="766800" y="525600"/>
            <a:ext cx="76104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133" name="Google Shape;133;p23"/>
          <p:cNvSpPr txBox="1">
            <a:spLocks noGrp="1"/>
          </p:cNvSpPr>
          <p:nvPr>
            <p:ph type="body" idx="2"/>
          </p:nvPr>
        </p:nvSpPr>
        <p:spPr>
          <a:xfrm>
            <a:off x="5021375" y="1480525"/>
            <a:ext cx="3355800" cy="3194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957835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34"/>
        <p:cNvGrpSpPr/>
        <p:nvPr/>
      </p:nvGrpSpPr>
      <p:grpSpPr>
        <a:xfrm>
          <a:off x="0" y="0"/>
          <a:ext cx="0" cy="0"/>
          <a:chOff x="0" y="0"/>
          <a:chExt cx="0" cy="0"/>
        </a:xfrm>
      </p:grpSpPr>
      <p:sp>
        <p:nvSpPr>
          <p:cNvPr id="135" name="Google Shape;135;p24"/>
          <p:cNvSpPr/>
          <p:nvPr/>
        </p:nvSpPr>
        <p:spPr>
          <a:xfrm>
            <a:off x="6956200" y="-12250"/>
            <a:ext cx="2211900" cy="5196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36" name="Google Shape;136;p24"/>
          <p:cNvSpPr/>
          <p:nvPr/>
        </p:nvSpPr>
        <p:spPr>
          <a:xfrm>
            <a:off x="902250" y="610250"/>
            <a:ext cx="7339500" cy="3951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32849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7"/>
        <p:cNvGrpSpPr/>
        <p:nvPr/>
      </p:nvGrpSpPr>
      <p:grpSpPr>
        <a:xfrm>
          <a:off x="0" y="0"/>
          <a:ext cx="0" cy="0"/>
          <a:chOff x="0" y="0"/>
          <a:chExt cx="0" cy="0"/>
        </a:xfrm>
      </p:grpSpPr>
      <p:sp>
        <p:nvSpPr>
          <p:cNvPr id="138" name="Google Shape;138;p25"/>
          <p:cNvSpPr/>
          <p:nvPr/>
        </p:nvSpPr>
        <p:spPr>
          <a:xfrm>
            <a:off x="4572000" y="-41975"/>
            <a:ext cx="4561800" cy="5197200"/>
          </a:xfrm>
          <a:prstGeom prst="rect">
            <a:avLst/>
          </a:prstGeom>
          <a:solidFill>
            <a:schemeClr val="accent4"/>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5462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6"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4"/>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2895568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D8360D43-E76D-4CD7-8469-A69F6810D0E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82836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856055CA-2558-4E39-B6AD-6DCE27F552F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90944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A7E1D8C-574A-4F35-AAD7-DFB8C0FF869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54176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C72033-D62B-450E-89F0-0D520C0A94D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663242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6D7ACDA1-6F72-48FD-BF2A-C67693BCB72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60718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67CD8F-D4E2-4621-A899-3997E2036C0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55620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9E6D99E-8D3D-486D-A869-8164D8866E5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05809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7"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6BDFCE-7864-46E2-ADE3-0C1EDE73C39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831264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266CC7-708A-4205-A8E0-6804450837C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7298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4"/>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6"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11CB0AA0-772C-45E4-BDA7-30B5B984F8B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86811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C6E49D48-7395-4680-B4C2-E6AC3A6A9DC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92113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17400" y="2552303"/>
            <a:ext cx="2859300" cy="400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1129750" y="3072841"/>
            <a:ext cx="2634600" cy="8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txBox="1">
            <a:spLocks noGrp="1"/>
          </p:cNvSpPr>
          <p:nvPr>
            <p:ph type="title" idx="2" hasCustomPrompt="1"/>
          </p:nvPr>
        </p:nvSpPr>
        <p:spPr>
          <a:xfrm>
            <a:off x="1386100" y="1487903"/>
            <a:ext cx="2121900" cy="8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58765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D8360D43-E76D-4CD7-8469-A69F6810D0E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82836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856055CA-2558-4E39-B6AD-6DCE27F552F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90944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A7E1D8C-574A-4F35-AAD7-DFB8C0FF869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54176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C72033-D62B-450E-89F0-0D520C0A94D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663242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6D7ACDA1-6F72-48FD-BF2A-C67693BCB72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60718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67CD8F-D4E2-4621-A899-3997E2036C0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55620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9E6D99E-8D3D-486D-A869-8164D8866E5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0580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01" name="Google Shape;701;p7"/>
          <p:cNvGrpSpPr/>
          <p:nvPr/>
        </p:nvGrpSpPr>
        <p:grpSpPr>
          <a:xfrm>
            <a:off x="6800140"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4"/>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7"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6BDFCE-7864-46E2-ADE3-0C1EDE73C39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831264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266CC7-708A-4205-A8E0-6804450837C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72980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11CB0AA0-772C-45E4-BDA7-30B5B984F8B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86811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C6E49D48-7395-4680-B4C2-E6AC3A6A9DC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92113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1"/>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D8360D43-E76D-4CD7-8469-A69F6810D0E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828366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856055CA-2558-4E39-B6AD-6DCE27F552F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90944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A7E1D8C-574A-4F35-AAD7-DFB8C0FF869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54176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C72033-D62B-450E-89F0-0D520C0A94D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663242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6D7ACDA1-6F72-48FD-BF2A-C67693BCB72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60718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67CD8F-D4E2-4621-A899-3997E2036C0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5562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14" name="Google Shape;814;p8"/>
          <p:cNvGrpSpPr/>
          <p:nvPr/>
        </p:nvGrpSpPr>
        <p:grpSpPr>
          <a:xfrm>
            <a:off x="278809" y="823844"/>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6"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9E6D99E-8D3D-486D-A869-8164D8866E5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058092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5"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6BDFCE-7864-46E2-ADE3-0C1EDE73C39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831264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266CC7-708A-4205-A8E0-6804450837C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72980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11CB0AA0-772C-45E4-BDA7-30B5B984F8B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86811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C6E49D48-7395-4680-B4C2-E6AC3A6A9DC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921130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D8360D43-E76D-4CD7-8469-A69F6810D0E1}" type="slidenum">
              <a:rPr lang="en-US" altLang="zh-TW"/>
              <a:pPr/>
              <a:t>‹#›</a:t>
            </a:fld>
            <a:endParaRPr lang="en-US" altLang="zh-TW"/>
          </a:p>
        </p:txBody>
      </p:sp>
    </p:spTree>
    <p:extLst>
      <p:ext uri="{BB962C8B-B14F-4D97-AF65-F5344CB8AC3E}">
        <p14:creationId xmlns:p14="http://schemas.microsoft.com/office/powerpoint/2010/main" val="3413290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856055CA-2558-4E39-B6AD-6DCE27F552FC}" type="slidenum">
              <a:rPr lang="en-US" altLang="zh-TW"/>
              <a:pPr/>
              <a:t>‹#›</a:t>
            </a:fld>
            <a:endParaRPr lang="en-US" altLang="zh-TW"/>
          </a:p>
        </p:txBody>
      </p:sp>
    </p:spTree>
    <p:extLst>
      <p:ext uri="{BB962C8B-B14F-4D97-AF65-F5344CB8AC3E}">
        <p14:creationId xmlns:p14="http://schemas.microsoft.com/office/powerpoint/2010/main" val="223655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A7E1D8C-574A-4F35-AAD7-DFB8C0FF869B}" type="slidenum">
              <a:rPr lang="en-US" altLang="zh-TW"/>
              <a:pPr/>
              <a:t>‹#›</a:t>
            </a:fld>
            <a:endParaRPr lang="en-US" altLang="zh-TW"/>
          </a:p>
        </p:txBody>
      </p:sp>
    </p:spTree>
    <p:extLst>
      <p:ext uri="{BB962C8B-B14F-4D97-AF65-F5344CB8AC3E}">
        <p14:creationId xmlns:p14="http://schemas.microsoft.com/office/powerpoint/2010/main" val="1647689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C72033-D62B-450E-89F0-0D520C0A94DA}" type="slidenum">
              <a:rPr lang="en-US" altLang="zh-TW"/>
              <a:pPr/>
              <a:t>‹#›</a:t>
            </a:fld>
            <a:endParaRPr lang="en-US" altLang="zh-TW"/>
          </a:p>
        </p:txBody>
      </p:sp>
    </p:spTree>
    <p:extLst>
      <p:ext uri="{BB962C8B-B14F-4D97-AF65-F5344CB8AC3E}">
        <p14:creationId xmlns:p14="http://schemas.microsoft.com/office/powerpoint/2010/main" val="3855181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6D7ACDA1-6F72-48FD-BF2A-C67693BCB724}" type="slidenum">
              <a:rPr lang="en-US" altLang="zh-TW"/>
              <a:pPr/>
              <a:t>‹#›</a:t>
            </a:fld>
            <a:endParaRPr lang="en-US" altLang="zh-TW"/>
          </a:p>
        </p:txBody>
      </p:sp>
    </p:spTree>
    <p:extLst>
      <p:ext uri="{BB962C8B-B14F-4D97-AF65-F5344CB8AC3E}">
        <p14:creationId xmlns:p14="http://schemas.microsoft.com/office/powerpoint/2010/main" val="64830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9238099">
            <a:off x="8580736" y="3812353"/>
            <a:ext cx="331682" cy="33168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8" name="矩形 7"/>
          <p:cNvSpPr/>
          <p:nvPr userDrawn="1"/>
        </p:nvSpPr>
        <p:spPr>
          <a:xfrm rot="20567216">
            <a:off x="8303719" y="4112123"/>
            <a:ext cx="198949" cy="19894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9" name="矩形 8"/>
          <p:cNvSpPr/>
          <p:nvPr userDrawn="1"/>
        </p:nvSpPr>
        <p:spPr>
          <a:xfrm rot="20567216">
            <a:off x="8266937" y="3616364"/>
            <a:ext cx="231627" cy="23162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2" name="矩形 1"/>
          <p:cNvSpPr/>
          <p:nvPr userDrawn="1"/>
        </p:nvSpPr>
        <p:spPr>
          <a:xfrm rot="19896190">
            <a:off x="522158" y="25192"/>
            <a:ext cx="502058" cy="5020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3" name="矩形 2"/>
          <p:cNvSpPr/>
          <p:nvPr userDrawn="1"/>
        </p:nvSpPr>
        <p:spPr>
          <a:xfrm rot="21433404">
            <a:off x="-318598" y="-217122"/>
            <a:ext cx="946421" cy="94642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5" name="矩形 4"/>
          <p:cNvSpPr/>
          <p:nvPr userDrawn="1"/>
        </p:nvSpPr>
        <p:spPr>
          <a:xfrm rot="18585722">
            <a:off x="886180" y="694481"/>
            <a:ext cx="213524" cy="21352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10" name="矩形 9"/>
          <p:cNvSpPr/>
          <p:nvPr userDrawn="1"/>
        </p:nvSpPr>
        <p:spPr>
          <a:xfrm rot="17430621">
            <a:off x="983312" y="101155"/>
            <a:ext cx="153101" cy="153101"/>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sp>
        <p:nvSpPr>
          <p:cNvPr id="13" name="文本占位符 7"/>
          <p:cNvSpPr>
            <a:spLocks noGrp="1"/>
          </p:cNvSpPr>
          <p:nvPr>
            <p:ph type="body" sz="quarter" idx="10" hasCustomPrompt="1"/>
          </p:nvPr>
        </p:nvSpPr>
        <p:spPr>
          <a:xfrm>
            <a:off x="1285381" y="177705"/>
            <a:ext cx="4201025" cy="397177"/>
          </a:xfrm>
          <a:prstGeom prst="rect">
            <a:avLst/>
          </a:prstGeom>
          <a:ln w="12700" cmpd="sng">
            <a:noFill/>
          </a:ln>
        </p:spPr>
        <p:txBody>
          <a:bodyPr vert="horz" anchor="ctr"/>
          <a:lstStyle>
            <a:lvl1pPr marL="0" indent="0" algn="l">
              <a:buNone/>
              <a:defRPr sz="18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32116236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67CD8F-D4E2-4621-A899-3997E2036C0E}" type="slidenum">
              <a:rPr lang="en-US" altLang="zh-TW"/>
              <a:pPr/>
              <a:t>‹#›</a:t>
            </a:fld>
            <a:endParaRPr lang="en-US" altLang="zh-TW"/>
          </a:p>
        </p:txBody>
      </p:sp>
    </p:spTree>
    <p:extLst>
      <p:ext uri="{BB962C8B-B14F-4D97-AF65-F5344CB8AC3E}">
        <p14:creationId xmlns:p14="http://schemas.microsoft.com/office/powerpoint/2010/main" val="7729452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9E6D99E-8D3D-486D-A869-8164D8866E5C}" type="slidenum">
              <a:rPr lang="en-US" altLang="zh-TW"/>
              <a:pPr/>
              <a:t>‹#›</a:t>
            </a:fld>
            <a:endParaRPr lang="en-US" altLang="zh-TW"/>
          </a:p>
        </p:txBody>
      </p:sp>
    </p:spTree>
    <p:extLst>
      <p:ext uri="{BB962C8B-B14F-4D97-AF65-F5344CB8AC3E}">
        <p14:creationId xmlns:p14="http://schemas.microsoft.com/office/powerpoint/2010/main" val="1063425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7"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6BDFCE-7864-46E2-ADE3-0C1EDE73C396}" type="slidenum">
              <a:rPr lang="en-US" altLang="zh-TW"/>
              <a:pPr/>
              <a:t>‹#›</a:t>
            </a:fld>
            <a:endParaRPr lang="en-US" altLang="zh-TW"/>
          </a:p>
        </p:txBody>
      </p:sp>
    </p:spTree>
    <p:extLst>
      <p:ext uri="{BB962C8B-B14F-4D97-AF65-F5344CB8AC3E}">
        <p14:creationId xmlns:p14="http://schemas.microsoft.com/office/powerpoint/2010/main" val="42325036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266CC7-708A-4205-A8E0-6804450837CD}" type="slidenum">
              <a:rPr lang="en-US" altLang="zh-TW"/>
              <a:pPr/>
              <a:t>‹#›</a:t>
            </a:fld>
            <a:endParaRPr lang="en-US" altLang="zh-TW"/>
          </a:p>
        </p:txBody>
      </p:sp>
    </p:spTree>
    <p:extLst>
      <p:ext uri="{BB962C8B-B14F-4D97-AF65-F5344CB8AC3E}">
        <p14:creationId xmlns:p14="http://schemas.microsoft.com/office/powerpoint/2010/main" val="923763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11CB0AA0-772C-45E4-BDA7-30B5B984F8B9}" type="slidenum">
              <a:rPr lang="en-US" altLang="zh-TW"/>
              <a:pPr/>
              <a:t>‹#›</a:t>
            </a:fld>
            <a:endParaRPr lang="en-US" altLang="zh-TW"/>
          </a:p>
        </p:txBody>
      </p:sp>
    </p:spTree>
    <p:extLst>
      <p:ext uri="{BB962C8B-B14F-4D97-AF65-F5344CB8AC3E}">
        <p14:creationId xmlns:p14="http://schemas.microsoft.com/office/powerpoint/2010/main" val="41823231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C6E49D48-7395-4680-B4C2-E6AC3A6A9DC5}" type="slidenum">
              <a:rPr lang="en-US" altLang="zh-TW"/>
              <a:pPr/>
              <a:t>‹#›</a:t>
            </a:fld>
            <a:endParaRPr lang="en-US" altLang="zh-TW"/>
          </a:p>
        </p:txBody>
      </p:sp>
    </p:spTree>
    <p:extLst>
      <p:ext uri="{BB962C8B-B14F-4D97-AF65-F5344CB8AC3E}">
        <p14:creationId xmlns:p14="http://schemas.microsoft.com/office/powerpoint/2010/main" val="6503368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D8360D43-E76D-4CD7-8469-A69F6810D0E1}" type="slidenum">
              <a:rPr lang="en-US" altLang="zh-TW"/>
              <a:pPr/>
              <a:t>‹#›</a:t>
            </a:fld>
            <a:endParaRPr lang="en-US" altLang="zh-TW"/>
          </a:p>
        </p:txBody>
      </p:sp>
    </p:spTree>
    <p:extLst>
      <p:ext uri="{BB962C8B-B14F-4D97-AF65-F5344CB8AC3E}">
        <p14:creationId xmlns:p14="http://schemas.microsoft.com/office/powerpoint/2010/main" val="3413290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856055CA-2558-4E39-B6AD-6DCE27F552FC}" type="slidenum">
              <a:rPr lang="en-US" altLang="zh-TW"/>
              <a:pPr/>
              <a:t>‹#›</a:t>
            </a:fld>
            <a:endParaRPr lang="en-US" altLang="zh-TW"/>
          </a:p>
        </p:txBody>
      </p:sp>
    </p:spTree>
    <p:extLst>
      <p:ext uri="{BB962C8B-B14F-4D97-AF65-F5344CB8AC3E}">
        <p14:creationId xmlns:p14="http://schemas.microsoft.com/office/powerpoint/2010/main" val="223655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A7E1D8C-574A-4F35-AAD7-DFB8C0FF869B}" type="slidenum">
              <a:rPr lang="en-US" altLang="zh-TW"/>
              <a:pPr/>
              <a:t>‹#›</a:t>
            </a:fld>
            <a:endParaRPr lang="en-US" altLang="zh-TW"/>
          </a:p>
        </p:txBody>
      </p:sp>
    </p:spTree>
    <p:extLst>
      <p:ext uri="{BB962C8B-B14F-4D97-AF65-F5344CB8AC3E}">
        <p14:creationId xmlns:p14="http://schemas.microsoft.com/office/powerpoint/2010/main" val="1647689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C72033-D62B-450E-89F0-0D520C0A94DA}" type="slidenum">
              <a:rPr lang="en-US" altLang="zh-TW"/>
              <a:pPr/>
              <a:t>‹#›</a:t>
            </a:fld>
            <a:endParaRPr lang="en-US" altLang="zh-TW"/>
          </a:p>
        </p:txBody>
      </p:sp>
    </p:spTree>
    <p:extLst>
      <p:ext uri="{BB962C8B-B14F-4D97-AF65-F5344CB8AC3E}">
        <p14:creationId xmlns:p14="http://schemas.microsoft.com/office/powerpoint/2010/main" val="385518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803A739-9C28-4FCE-8520-03CAA9DB93D5}"/>
              </a:ext>
            </a:extLst>
          </p:cNvPr>
          <p:cNvSpPr>
            <a:spLocks noGrp="1"/>
          </p:cNvSpPr>
          <p:nvPr>
            <p:ph type="ctrTitle"/>
          </p:nvPr>
        </p:nvSpPr>
        <p:spPr>
          <a:xfrm>
            <a:off x="1143000" y="841375"/>
            <a:ext cx="6858000" cy="17907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 xmlns:a16="http://schemas.microsoft.com/office/drawing/2014/main" id="{672BC893-F8C7-46D6-B961-6195CD53BA3D}"/>
              </a:ext>
            </a:extLst>
          </p:cNvPr>
          <p:cNvSpPr>
            <a:spLocks noGrp="1"/>
          </p:cNvSpPr>
          <p:nvPr>
            <p:ph type="subTitle" idx="1"/>
          </p:nvPr>
        </p:nvSpPr>
        <p:spPr>
          <a:xfrm>
            <a:off x="1143000" y="2701928"/>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 xmlns:a16="http://schemas.microsoft.com/office/drawing/2014/main" id="{41037B8C-F83C-4DDC-8F91-0801A9C46DC4}"/>
              </a:ext>
            </a:extLst>
          </p:cNvPr>
          <p:cNvSpPr>
            <a:spLocks noGrp="1"/>
          </p:cNvSpPr>
          <p:nvPr>
            <p:ph type="dt" sz="half" idx="10"/>
          </p:nvPr>
        </p:nvSpPr>
        <p:spPr/>
        <p:txBody>
          <a:bodyPr/>
          <a:lstStyle/>
          <a:p>
            <a:fld id="{68716CD2-33B8-48DA-A0EF-FEDD454F5C32}" type="datetimeFigureOut">
              <a:rPr lang="zh-TW" altLang="en-US" smtClean="0"/>
              <a:t>2022/11/10</a:t>
            </a:fld>
            <a:endParaRPr lang="zh-TW" altLang="en-US"/>
          </a:p>
        </p:txBody>
      </p:sp>
      <p:sp>
        <p:nvSpPr>
          <p:cNvPr id="5" name="頁尾版面配置區 4">
            <a:extLst>
              <a:ext uri="{FF2B5EF4-FFF2-40B4-BE49-F238E27FC236}">
                <a16:creationId xmlns="" xmlns:a16="http://schemas.microsoft.com/office/drawing/2014/main" id="{EE1BCE9E-E729-4F33-B67A-44D51927108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21530533-D8FB-49EE-AD7C-80CCBD4BBB65}"/>
              </a:ext>
            </a:extLst>
          </p:cNvPr>
          <p:cNvSpPr>
            <a:spLocks noGrp="1"/>
          </p:cNvSpPr>
          <p:nvPr>
            <p:ph type="sldNum" sz="quarter" idx="12"/>
          </p:nvPr>
        </p:nvSpPr>
        <p:spPr/>
        <p:txBody>
          <a:body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3897245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6D7ACDA1-6F72-48FD-BF2A-C67693BCB724}" type="slidenum">
              <a:rPr lang="en-US" altLang="zh-TW"/>
              <a:pPr/>
              <a:t>‹#›</a:t>
            </a:fld>
            <a:endParaRPr lang="en-US" altLang="zh-TW"/>
          </a:p>
        </p:txBody>
      </p:sp>
    </p:spTree>
    <p:extLst>
      <p:ext uri="{BB962C8B-B14F-4D97-AF65-F5344CB8AC3E}">
        <p14:creationId xmlns:p14="http://schemas.microsoft.com/office/powerpoint/2010/main" val="6483069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67CD8F-D4E2-4621-A899-3997E2036C0E}" type="slidenum">
              <a:rPr lang="en-US" altLang="zh-TW"/>
              <a:pPr/>
              <a:t>‹#›</a:t>
            </a:fld>
            <a:endParaRPr lang="en-US" altLang="zh-TW"/>
          </a:p>
        </p:txBody>
      </p:sp>
    </p:spTree>
    <p:extLst>
      <p:ext uri="{BB962C8B-B14F-4D97-AF65-F5344CB8AC3E}">
        <p14:creationId xmlns:p14="http://schemas.microsoft.com/office/powerpoint/2010/main" val="7729452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9E6D99E-8D3D-486D-A869-8164D8866E5C}" type="slidenum">
              <a:rPr lang="en-US" altLang="zh-TW"/>
              <a:pPr/>
              <a:t>‹#›</a:t>
            </a:fld>
            <a:endParaRPr lang="en-US" altLang="zh-TW"/>
          </a:p>
        </p:txBody>
      </p:sp>
    </p:spTree>
    <p:extLst>
      <p:ext uri="{BB962C8B-B14F-4D97-AF65-F5344CB8AC3E}">
        <p14:creationId xmlns:p14="http://schemas.microsoft.com/office/powerpoint/2010/main" val="1063425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7"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16BDFCE-7864-46E2-ADE3-0C1EDE73C396}" type="slidenum">
              <a:rPr lang="en-US" altLang="zh-TW"/>
              <a:pPr/>
              <a:t>‹#›</a:t>
            </a:fld>
            <a:endParaRPr lang="en-US" altLang="zh-TW"/>
          </a:p>
        </p:txBody>
      </p:sp>
    </p:spTree>
    <p:extLst>
      <p:ext uri="{BB962C8B-B14F-4D97-AF65-F5344CB8AC3E}">
        <p14:creationId xmlns:p14="http://schemas.microsoft.com/office/powerpoint/2010/main" val="42325036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55266CC7-708A-4205-A8E0-6804450837CD}" type="slidenum">
              <a:rPr lang="en-US" altLang="zh-TW"/>
              <a:pPr/>
              <a:t>‹#›</a:t>
            </a:fld>
            <a:endParaRPr lang="en-US" altLang="zh-TW"/>
          </a:p>
        </p:txBody>
      </p:sp>
    </p:spTree>
    <p:extLst>
      <p:ext uri="{BB962C8B-B14F-4D97-AF65-F5344CB8AC3E}">
        <p14:creationId xmlns:p14="http://schemas.microsoft.com/office/powerpoint/2010/main" val="9237630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11CB0AA0-772C-45E4-BDA7-30B5B984F8B9}" type="slidenum">
              <a:rPr lang="en-US" altLang="zh-TW"/>
              <a:pPr/>
              <a:t>‹#›</a:t>
            </a:fld>
            <a:endParaRPr lang="en-US" altLang="zh-TW"/>
          </a:p>
        </p:txBody>
      </p:sp>
    </p:spTree>
    <p:extLst>
      <p:ext uri="{BB962C8B-B14F-4D97-AF65-F5344CB8AC3E}">
        <p14:creationId xmlns:p14="http://schemas.microsoft.com/office/powerpoint/2010/main" val="41823231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C6E49D48-7395-4680-B4C2-E6AC3A6A9DC5}" type="slidenum">
              <a:rPr lang="en-US" altLang="zh-TW"/>
              <a:pPr/>
              <a:t>‹#›</a:t>
            </a:fld>
            <a:endParaRPr lang="en-US" altLang="zh-TW"/>
          </a:p>
        </p:txBody>
      </p:sp>
    </p:spTree>
    <p:extLst>
      <p:ext uri="{BB962C8B-B14F-4D97-AF65-F5344CB8AC3E}">
        <p14:creationId xmlns:p14="http://schemas.microsoft.com/office/powerpoint/2010/main" val="6503368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1"/>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D8360D43-E76D-4CD7-8469-A69F6810D0E1}" type="slidenum">
              <a:rPr lang="en-US" altLang="zh-TW"/>
              <a:pPr/>
              <a:t>‹#›</a:t>
            </a:fld>
            <a:endParaRPr lang="en-US" altLang="zh-TW"/>
          </a:p>
        </p:txBody>
      </p:sp>
    </p:spTree>
    <p:extLst>
      <p:ext uri="{BB962C8B-B14F-4D97-AF65-F5344CB8AC3E}">
        <p14:creationId xmlns:p14="http://schemas.microsoft.com/office/powerpoint/2010/main" val="20850554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856055CA-2558-4E39-B6AD-6DCE27F552FC}" type="slidenum">
              <a:rPr lang="en-US" altLang="zh-TW"/>
              <a:pPr/>
              <a:t>‹#›</a:t>
            </a:fld>
            <a:endParaRPr lang="en-US" altLang="zh-TW"/>
          </a:p>
        </p:txBody>
      </p:sp>
    </p:spTree>
    <p:extLst>
      <p:ext uri="{BB962C8B-B14F-4D97-AF65-F5344CB8AC3E}">
        <p14:creationId xmlns:p14="http://schemas.microsoft.com/office/powerpoint/2010/main" val="3448013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 xmlns:a16="http://schemas.microsoft.com/office/drawing/2014/main" id="{410149DB-0A18-4269-8AC4-7D44B89920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 xmlns:a16="http://schemas.microsoft.com/office/drawing/2014/main" id="{9F5E6A46-94D8-443F-9373-48C535E63B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12"/>
          </p:nvPr>
        </p:nvSpPr>
        <p:spPr>
          <a:ln/>
        </p:spPr>
        <p:txBody>
          <a:bodyPr/>
          <a:lstStyle>
            <a:lvl1pPr>
              <a:defRPr/>
            </a:lvl1pPr>
          </a:lstStyle>
          <a:p>
            <a:fld id="{4A7E1D8C-574A-4F35-AAD7-DFB8C0FF869B}" type="slidenum">
              <a:rPr lang="en-US" altLang="zh-TW"/>
              <a:pPr/>
              <a:t>‹#›</a:t>
            </a:fld>
            <a:endParaRPr lang="en-US" altLang="zh-TW"/>
          </a:p>
        </p:txBody>
      </p:sp>
    </p:spTree>
    <p:extLst>
      <p:ext uri="{BB962C8B-B14F-4D97-AF65-F5344CB8AC3E}">
        <p14:creationId xmlns:p14="http://schemas.microsoft.com/office/powerpoint/2010/main" val="277358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a:extLst>
              <a:ext uri="{FF2B5EF4-FFF2-40B4-BE49-F238E27FC236}">
                <a16:creationId xmlns="" xmlns:a16="http://schemas.microsoft.com/office/drawing/2014/main" id="{410149DB-0A18-4269-8AC4-7D44B89920F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29" name="Rectangle 5">
            <a:extLst>
              <a:ext uri="{FF2B5EF4-FFF2-40B4-BE49-F238E27FC236}">
                <a16:creationId xmlns="" xmlns:a16="http://schemas.microsoft.com/office/drawing/2014/main" id="{9F5E6A46-94D8-443F-9373-48C535E63BC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30"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ClrTx/>
              <a:buFontTx/>
              <a:buNone/>
            </a:pPr>
            <a:fld id="{C91BDF3E-1490-4251-B5E6-38C7A36BF9D4}" type="slidenum">
              <a:rPr kumimoji="1" lang="en-US" altLang="zh-TW" kern="1200" smtClean="0">
                <a:latin typeface="Arial" charset="0"/>
                <a:ea typeface="新細明體" charset="-120"/>
              </a:rPr>
              <a:pPr fontAlgn="base">
                <a:spcBef>
                  <a:spcPct val="0"/>
                </a:spcBef>
                <a:spcAft>
                  <a:spcPct val="0"/>
                </a:spcAft>
                <a:buClrTx/>
                <a:buFontTx/>
                <a:buNone/>
              </a:pPr>
              <a:t>‹#›</a:t>
            </a:fld>
            <a:endParaRPr kumimoji="1" lang="en-US" altLang="zh-TW" kern="1200" smtClean="0">
              <a:latin typeface="Arial" charset="0"/>
              <a:ea typeface="新細明體" charset="-120"/>
            </a:endParaRPr>
          </a:p>
        </p:txBody>
      </p:sp>
    </p:spTree>
    <p:extLst>
      <p:ext uri="{BB962C8B-B14F-4D97-AF65-F5344CB8AC3E}">
        <p14:creationId xmlns:p14="http://schemas.microsoft.com/office/powerpoint/2010/main" val="23940232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BAFA5CC0-0D71-4533-BFAF-761A25F8C873}"/>
              </a:ext>
            </a:extLst>
          </p:cNvPr>
          <p:cNvSpPr>
            <a:spLocks noGrp="1"/>
          </p:cNvSpPr>
          <p:nvPr>
            <p:ph type="title"/>
          </p:nvPr>
        </p:nvSpPr>
        <p:spPr>
          <a:xfrm>
            <a:off x="628650" y="274641"/>
            <a:ext cx="7886700" cy="993775"/>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54877421-1342-4BAC-9BA8-787D669EAA0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98027792-4477-48A1-AAC4-35386AEC7B29}"/>
              </a:ext>
            </a:extLst>
          </p:cNvPr>
          <p:cNvSpPr>
            <a:spLocks noGrp="1"/>
          </p:cNvSpPr>
          <p:nvPr>
            <p:ph type="dt" sz="half" idx="2"/>
          </p:nvPr>
        </p:nvSpPr>
        <p:spPr>
          <a:xfrm>
            <a:off x="628650" y="4767266"/>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8716CD2-33B8-48DA-A0EF-FEDD454F5C32}" type="datetimeFigureOut">
              <a:rPr lang="zh-TW" altLang="en-US" smtClean="0"/>
              <a:t>2022/11/10</a:t>
            </a:fld>
            <a:endParaRPr lang="zh-TW" altLang="en-US"/>
          </a:p>
        </p:txBody>
      </p:sp>
      <p:sp>
        <p:nvSpPr>
          <p:cNvPr id="5" name="頁尾版面配置區 4">
            <a:extLst>
              <a:ext uri="{FF2B5EF4-FFF2-40B4-BE49-F238E27FC236}">
                <a16:creationId xmlns="" xmlns:a16="http://schemas.microsoft.com/office/drawing/2014/main" id="{A24C1A7B-8585-4DB5-A04A-BC5E058C2467}"/>
              </a:ext>
            </a:extLst>
          </p:cNvPr>
          <p:cNvSpPr>
            <a:spLocks noGrp="1"/>
          </p:cNvSpPr>
          <p:nvPr>
            <p:ph type="ftr" sz="quarter" idx="3"/>
          </p:nvPr>
        </p:nvSpPr>
        <p:spPr>
          <a:xfrm>
            <a:off x="3028950" y="4767266"/>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 xmlns:a16="http://schemas.microsoft.com/office/drawing/2014/main" id="{1EE09E43-25FC-4860-A862-9CE4A372673C}"/>
              </a:ext>
            </a:extLst>
          </p:cNvPr>
          <p:cNvSpPr>
            <a:spLocks noGrp="1"/>
          </p:cNvSpPr>
          <p:nvPr>
            <p:ph type="sldNum" sz="quarter" idx="4"/>
          </p:nvPr>
        </p:nvSpPr>
        <p:spPr>
          <a:xfrm>
            <a:off x="6457950" y="4767266"/>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947CDD-E0E2-44BD-BFEE-A77F5F7EFD35}" type="slidenum">
              <a:rPr lang="zh-TW" altLang="en-US" smtClean="0"/>
              <a:t>‹#›</a:t>
            </a:fld>
            <a:endParaRPr lang="zh-TW" altLang="en-US"/>
          </a:p>
        </p:txBody>
      </p:sp>
    </p:spTree>
    <p:extLst>
      <p:ext uri="{BB962C8B-B14F-4D97-AF65-F5344CB8AC3E}">
        <p14:creationId xmlns:p14="http://schemas.microsoft.com/office/powerpoint/2010/main" val="154242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Lobster Two"/>
              <a:buNone/>
              <a:defRPr sz="2800">
                <a:solidFill>
                  <a:schemeClr val="accent4"/>
                </a:solidFill>
                <a:latin typeface="Lobster Two"/>
                <a:ea typeface="Lobster Two"/>
                <a:cs typeface="Lobster Two"/>
                <a:sym typeface="Lobster Two"/>
              </a:defRPr>
            </a:lvl1pPr>
            <a:lvl2pPr lvl="1">
              <a:spcBef>
                <a:spcPts val="0"/>
              </a:spcBef>
              <a:spcAft>
                <a:spcPts val="0"/>
              </a:spcAft>
              <a:buClr>
                <a:schemeClr val="accent4"/>
              </a:buClr>
              <a:buSzPts val="2800"/>
              <a:buNone/>
              <a:defRPr sz="2800">
                <a:solidFill>
                  <a:schemeClr val="accent4"/>
                </a:solidFill>
              </a:defRPr>
            </a:lvl2pPr>
            <a:lvl3pPr lvl="2">
              <a:spcBef>
                <a:spcPts val="0"/>
              </a:spcBef>
              <a:spcAft>
                <a:spcPts val="0"/>
              </a:spcAft>
              <a:buClr>
                <a:schemeClr val="accent4"/>
              </a:buClr>
              <a:buSzPts val="2800"/>
              <a:buNone/>
              <a:defRPr sz="2800">
                <a:solidFill>
                  <a:schemeClr val="accent4"/>
                </a:solidFill>
              </a:defRPr>
            </a:lvl3pPr>
            <a:lvl4pPr lvl="3">
              <a:spcBef>
                <a:spcPts val="0"/>
              </a:spcBef>
              <a:spcAft>
                <a:spcPts val="0"/>
              </a:spcAft>
              <a:buClr>
                <a:schemeClr val="accent4"/>
              </a:buClr>
              <a:buSzPts val="2800"/>
              <a:buNone/>
              <a:defRPr sz="2800">
                <a:solidFill>
                  <a:schemeClr val="accent4"/>
                </a:solidFill>
              </a:defRPr>
            </a:lvl4pPr>
            <a:lvl5pPr lvl="4">
              <a:spcBef>
                <a:spcPts val="0"/>
              </a:spcBef>
              <a:spcAft>
                <a:spcPts val="0"/>
              </a:spcAft>
              <a:buClr>
                <a:schemeClr val="accent4"/>
              </a:buClr>
              <a:buSzPts val="2800"/>
              <a:buNone/>
              <a:defRPr sz="2800">
                <a:solidFill>
                  <a:schemeClr val="accent4"/>
                </a:solidFill>
              </a:defRPr>
            </a:lvl5pPr>
            <a:lvl6pPr lvl="5">
              <a:spcBef>
                <a:spcPts val="0"/>
              </a:spcBef>
              <a:spcAft>
                <a:spcPts val="0"/>
              </a:spcAft>
              <a:buClr>
                <a:schemeClr val="accent4"/>
              </a:buClr>
              <a:buSzPts val="2800"/>
              <a:buNone/>
              <a:defRPr sz="2800">
                <a:solidFill>
                  <a:schemeClr val="accent4"/>
                </a:solidFill>
              </a:defRPr>
            </a:lvl6pPr>
            <a:lvl7pPr lvl="6">
              <a:spcBef>
                <a:spcPts val="0"/>
              </a:spcBef>
              <a:spcAft>
                <a:spcPts val="0"/>
              </a:spcAft>
              <a:buClr>
                <a:schemeClr val="accent4"/>
              </a:buClr>
              <a:buSzPts val="2800"/>
              <a:buNone/>
              <a:defRPr sz="2800">
                <a:solidFill>
                  <a:schemeClr val="accent4"/>
                </a:solidFill>
              </a:defRPr>
            </a:lvl7pPr>
            <a:lvl8pPr lvl="7">
              <a:spcBef>
                <a:spcPts val="0"/>
              </a:spcBef>
              <a:spcAft>
                <a:spcPts val="0"/>
              </a:spcAft>
              <a:buClr>
                <a:schemeClr val="accent4"/>
              </a:buClr>
              <a:buSzPts val="2800"/>
              <a:buNone/>
              <a:defRPr sz="2800">
                <a:solidFill>
                  <a:schemeClr val="accent4"/>
                </a:solidFill>
              </a:defRPr>
            </a:lvl8pPr>
            <a:lvl9pPr lvl="8">
              <a:spcBef>
                <a:spcPts val="0"/>
              </a:spcBef>
              <a:spcAft>
                <a:spcPts val="0"/>
              </a:spcAft>
              <a:buClr>
                <a:schemeClr val="accent4"/>
              </a:buClr>
              <a:buSzPts val="2800"/>
              <a:buNone/>
              <a:defRPr sz="2800">
                <a:solidFill>
                  <a:schemeClr val="accent4"/>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4"/>
              </a:buClr>
              <a:buSzPts val="1800"/>
              <a:buFont typeface="Oxygen"/>
              <a:buChar char="●"/>
              <a:defRPr sz="1800">
                <a:solidFill>
                  <a:schemeClr val="accent4"/>
                </a:solidFill>
                <a:latin typeface="Oxygen"/>
                <a:ea typeface="Oxygen"/>
                <a:cs typeface="Oxygen"/>
                <a:sym typeface="Oxygen"/>
              </a:defRPr>
            </a:lvl1pPr>
            <a:lvl2pPr marL="914400" lvl="1"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2pPr>
            <a:lvl3pPr marL="1371600" lvl="2"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3pPr>
            <a:lvl4pPr marL="1828800" lvl="3"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4pPr>
            <a:lvl5pPr marL="2286000" lvl="4"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5pPr>
            <a:lvl6pPr marL="2743200" lvl="5"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6pPr>
            <a:lvl7pPr marL="3200400" lvl="6"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7pPr>
            <a:lvl8pPr marL="3657600" lvl="7"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8pPr>
            <a:lvl9pPr marL="4114800" lvl="8" indent="-317500">
              <a:lnSpc>
                <a:spcPct val="100000"/>
              </a:lnSpc>
              <a:spcBef>
                <a:spcPts val="1600"/>
              </a:spcBef>
              <a:spcAft>
                <a:spcPts val="1600"/>
              </a:spcAft>
              <a:buClr>
                <a:schemeClr val="accent4"/>
              </a:buClr>
              <a:buSzPts val="1400"/>
              <a:buFont typeface="Oxygen"/>
              <a:buChar char="■"/>
              <a:defRPr>
                <a:solidFill>
                  <a:schemeClr val="accent4"/>
                </a:solidFill>
                <a:latin typeface="Oxygen"/>
                <a:ea typeface="Oxygen"/>
                <a:cs typeface="Oxygen"/>
                <a:sym typeface="Oxygen"/>
              </a:defRPr>
            </a:lvl9pPr>
          </a:lstStyle>
          <a:p>
            <a:endParaRPr/>
          </a:p>
        </p:txBody>
      </p:sp>
    </p:spTree>
    <p:extLst>
      <p:ext uri="{BB962C8B-B14F-4D97-AF65-F5344CB8AC3E}">
        <p14:creationId xmlns:p14="http://schemas.microsoft.com/office/powerpoint/2010/main" val="1246044805"/>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a:extLst>
              <a:ext uri="{FF2B5EF4-FFF2-40B4-BE49-F238E27FC236}">
                <a16:creationId xmlns="" xmlns:a16="http://schemas.microsoft.com/office/drawing/2014/main" id="{410149DB-0A18-4269-8AC4-7D44B89920F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cs typeface="+mn-cs"/>
            </a:endParaRPr>
          </a:p>
        </p:txBody>
      </p:sp>
      <p:sp>
        <p:nvSpPr>
          <p:cNvPr id="1029" name="Rectangle 5">
            <a:extLst>
              <a:ext uri="{FF2B5EF4-FFF2-40B4-BE49-F238E27FC236}">
                <a16:creationId xmlns="" xmlns:a16="http://schemas.microsoft.com/office/drawing/2014/main" id="{9F5E6A46-94D8-443F-9373-48C535E63BC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cs typeface="+mn-cs"/>
            </a:endParaRPr>
          </a:p>
        </p:txBody>
      </p:sp>
      <p:sp>
        <p:nvSpPr>
          <p:cNvPr id="1030"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ClrTx/>
              <a:buFontTx/>
              <a:buNone/>
            </a:pPr>
            <a:fld id="{C91BDF3E-1490-4251-B5E6-38C7A36BF9D4}" type="slidenum">
              <a:rPr kumimoji="1" lang="en-US" altLang="zh-TW" kern="1200" smtClean="0">
                <a:latin typeface="Arial" charset="0"/>
                <a:ea typeface="新細明體" charset="-120"/>
                <a:cs typeface="+mn-cs"/>
              </a:rPr>
              <a:pPr fontAlgn="base">
                <a:spcBef>
                  <a:spcPct val="0"/>
                </a:spcBef>
                <a:spcAft>
                  <a:spcPct val="0"/>
                </a:spcAft>
                <a:buClrTx/>
                <a:buFontTx/>
                <a:buNone/>
              </a:pPr>
              <a:t>‹#›</a:t>
            </a:fld>
            <a:endParaRPr kumimoji="1" lang="en-US" altLang="zh-TW" kern="1200" smtClean="0">
              <a:latin typeface="Arial" charset="0"/>
              <a:ea typeface="新細明體" charset="-120"/>
              <a:cs typeface="+mn-cs"/>
            </a:endParaRPr>
          </a:p>
        </p:txBody>
      </p:sp>
    </p:spTree>
    <p:extLst>
      <p:ext uri="{BB962C8B-B14F-4D97-AF65-F5344CB8AC3E}">
        <p14:creationId xmlns:p14="http://schemas.microsoft.com/office/powerpoint/2010/main" val="2643724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8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a:extLst>
              <a:ext uri="{FF2B5EF4-FFF2-40B4-BE49-F238E27FC236}">
                <a16:creationId xmlns="" xmlns:a16="http://schemas.microsoft.com/office/drawing/2014/main" id="{410149DB-0A18-4269-8AC4-7D44B89920F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cs typeface="+mn-cs"/>
            </a:endParaRPr>
          </a:p>
        </p:txBody>
      </p:sp>
      <p:sp>
        <p:nvSpPr>
          <p:cNvPr id="1029" name="Rectangle 5">
            <a:extLst>
              <a:ext uri="{FF2B5EF4-FFF2-40B4-BE49-F238E27FC236}">
                <a16:creationId xmlns="" xmlns:a16="http://schemas.microsoft.com/office/drawing/2014/main" id="{9F5E6A46-94D8-443F-9373-48C535E63BC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cs typeface="+mn-cs"/>
            </a:endParaRPr>
          </a:p>
        </p:txBody>
      </p:sp>
      <p:sp>
        <p:nvSpPr>
          <p:cNvPr id="1030"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ClrTx/>
              <a:buFontTx/>
              <a:buNone/>
            </a:pPr>
            <a:fld id="{C91BDF3E-1490-4251-B5E6-38C7A36BF9D4}" type="slidenum">
              <a:rPr kumimoji="1" lang="en-US" altLang="zh-TW" kern="1200" smtClean="0">
                <a:latin typeface="Arial" charset="0"/>
                <a:ea typeface="新細明體" charset="-120"/>
                <a:cs typeface="+mn-cs"/>
              </a:rPr>
              <a:pPr fontAlgn="base">
                <a:spcBef>
                  <a:spcPct val="0"/>
                </a:spcBef>
                <a:spcAft>
                  <a:spcPct val="0"/>
                </a:spcAft>
                <a:buClrTx/>
                <a:buFontTx/>
                <a:buNone/>
              </a:pPr>
              <a:t>‹#›</a:t>
            </a:fld>
            <a:endParaRPr kumimoji="1" lang="en-US" altLang="zh-TW" kern="1200" smtClean="0">
              <a:latin typeface="Arial" charset="0"/>
              <a:ea typeface="新細明體" charset="-120"/>
              <a:cs typeface="+mn-cs"/>
            </a:endParaRPr>
          </a:p>
        </p:txBody>
      </p:sp>
    </p:spTree>
    <p:extLst>
      <p:ext uri="{BB962C8B-B14F-4D97-AF65-F5344CB8AC3E}">
        <p14:creationId xmlns:p14="http://schemas.microsoft.com/office/powerpoint/2010/main" val="2643724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a:extLst>
              <a:ext uri="{FF2B5EF4-FFF2-40B4-BE49-F238E27FC236}">
                <a16:creationId xmlns="" xmlns:a16="http://schemas.microsoft.com/office/drawing/2014/main" id="{410149DB-0A18-4269-8AC4-7D44B89920F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cs typeface="+mn-cs"/>
            </a:endParaRPr>
          </a:p>
        </p:txBody>
      </p:sp>
      <p:sp>
        <p:nvSpPr>
          <p:cNvPr id="1029" name="Rectangle 5">
            <a:extLst>
              <a:ext uri="{FF2B5EF4-FFF2-40B4-BE49-F238E27FC236}">
                <a16:creationId xmlns="" xmlns:a16="http://schemas.microsoft.com/office/drawing/2014/main" id="{9F5E6A46-94D8-443F-9373-48C535E63BC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cs typeface="+mn-cs"/>
            </a:endParaRPr>
          </a:p>
        </p:txBody>
      </p:sp>
      <p:sp>
        <p:nvSpPr>
          <p:cNvPr id="1030"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ClrTx/>
              <a:buFontTx/>
              <a:buNone/>
            </a:pPr>
            <a:fld id="{C91BDF3E-1490-4251-B5E6-38C7A36BF9D4}" type="slidenum">
              <a:rPr kumimoji="1" lang="en-US" altLang="zh-TW" kern="1200" smtClean="0">
                <a:latin typeface="Arial" charset="0"/>
                <a:ea typeface="新細明體" charset="-120"/>
                <a:cs typeface="+mn-cs"/>
              </a:rPr>
              <a:pPr fontAlgn="base">
                <a:spcBef>
                  <a:spcPct val="0"/>
                </a:spcBef>
                <a:spcAft>
                  <a:spcPct val="0"/>
                </a:spcAft>
                <a:buClrTx/>
                <a:buFontTx/>
                <a:buNone/>
              </a:pPr>
              <a:t>‹#›</a:t>
            </a:fld>
            <a:endParaRPr kumimoji="1" lang="en-US" altLang="zh-TW" kern="1200" smtClean="0">
              <a:latin typeface="Arial" charset="0"/>
              <a:ea typeface="新細明體" charset="-120"/>
              <a:cs typeface="+mn-cs"/>
            </a:endParaRPr>
          </a:p>
        </p:txBody>
      </p:sp>
    </p:spTree>
    <p:extLst>
      <p:ext uri="{BB962C8B-B14F-4D97-AF65-F5344CB8AC3E}">
        <p14:creationId xmlns:p14="http://schemas.microsoft.com/office/powerpoint/2010/main" val="2643724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a:extLst>
              <a:ext uri="{FF2B5EF4-FFF2-40B4-BE49-F238E27FC236}">
                <a16:creationId xmlns="" xmlns:a16="http://schemas.microsoft.com/office/drawing/2014/main" id="{410149DB-0A18-4269-8AC4-7D44B89920F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29" name="Rectangle 5">
            <a:extLst>
              <a:ext uri="{FF2B5EF4-FFF2-40B4-BE49-F238E27FC236}">
                <a16:creationId xmlns="" xmlns:a16="http://schemas.microsoft.com/office/drawing/2014/main" id="{9F5E6A46-94D8-443F-9373-48C535E63BC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30"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ClrTx/>
              <a:buFontTx/>
              <a:buNone/>
            </a:pPr>
            <a:fld id="{C91BDF3E-1490-4251-B5E6-38C7A36BF9D4}" type="slidenum">
              <a:rPr kumimoji="1" lang="en-US" altLang="zh-TW" kern="1200" smtClean="0">
                <a:latin typeface="Arial" charset="0"/>
                <a:ea typeface="新細明體" charset="-120"/>
              </a:rPr>
              <a:pPr fontAlgn="base">
                <a:spcBef>
                  <a:spcPct val="0"/>
                </a:spcBef>
                <a:spcAft>
                  <a:spcPct val="0"/>
                </a:spcAft>
                <a:buClrTx/>
                <a:buFontTx/>
                <a:buNone/>
              </a:pPr>
              <a:t>‹#›</a:t>
            </a:fld>
            <a:endParaRPr kumimoji="1" lang="en-US" altLang="zh-TW" kern="1200" smtClean="0">
              <a:latin typeface="Arial" charset="0"/>
              <a:ea typeface="新細明體" charset="-120"/>
            </a:endParaRPr>
          </a:p>
        </p:txBody>
      </p:sp>
    </p:spTree>
    <p:extLst>
      <p:ext uri="{BB962C8B-B14F-4D97-AF65-F5344CB8AC3E}">
        <p14:creationId xmlns:p14="http://schemas.microsoft.com/office/powerpoint/2010/main" val="12626419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a:extLst>
              <a:ext uri="{FF2B5EF4-FFF2-40B4-BE49-F238E27FC236}">
                <a16:creationId xmlns="" xmlns:a16="http://schemas.microsoft.com/office/drawing/2014/main" id="{410149DB-0A18-4269-8AC4-7D44B89920F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29" name="Rectangle 5">
            <a:extLst>
              <a:ext uri="{FF2B5EF4-FFF2-40B4-BE49-F238E27FC236}">
                <a16:creationId xmlns="" xmlns:a16="http://schemas.microsoft.com/office/drawing/2014/main" id="{9F5E6A46-94D8-443F-9373-48C535E63BC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30"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ClrTx/>
              <a:buFontTx/>
              <a:buNone/>
            </a:pPr>
            <a:fld id="{C91BDF3E-1490-4251-B5E6-38C7A36BF9D4}" type="slidenum">
              <a:rPr kumimoji="1" lang="en-US" altLang="zh-TW" kern="1200" smtClean="0">
                <a:latin typeface="Arial" charset="0"/>
                <a:ea typeface="新細明體" charset="-120"/>
              </a:rPr>
              <a:pPr fontAlgn="base">
                <a:spcBef>
                  <a:spcPct val="0"/>
                </a:spcBef>
                <a:spcAft>
                  <a:spcPct val="0"/>
                </a:spcAft>
                <a:buClrTx/>
                <a:buFontTx/>
                <a:buNone/>
              </a:pPr>
              <a:t>‹#›</a:t>
            </a:fld>
            <a:endParaRPr kumimoji="1" lang="en-US" altLang="zh-TW" kern="1200" smtClean="0">
              <a:latin typeface="Arial" charset="0"/>
              <a:ea typeface="新細明體" charset="-120"/>
            </a:endParaRPr>
          </a:p>
        </p:txBody>
      </p:sp>
    </p:spTree>
    <p:extLst>
      <p:ext uri="{BB962C8B-B14F-4D97-AF65-F5344CB8AC3E}">
        <p14:creationId xmlns:p14="http://schemas.microsoft.com/office/powerpoint/2010/main" val="1262641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a:extLst>
              <a:ext uri="{FF2B5EF4-FFF2-40B4-BE49-F238E27FC236}">
                <a16:creationId xmlns="" xmlns:a16="http://schemas.microsoft.com/office/drawing/2014/main" id="{410149DB-0A18-4269-8AC4-7D44B89920FA}"/>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29" name="Rectangle 5">
            <a:extLst>
              <a:ext uri="{FF2B5EF4-FFF2-40B4-BE49-F238E27FC236}">
                <a16:creationId xmlns="" xmlns:a16="http://schemas.microsoft.com/office/drawing/2014/main" id="{9F5E6A46-94D8-443F-9373-48C535E63BC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anose="02020500000000000000" pitchFamily="18" charset="-120"/>
              </a:defRPr>
            </a:lvl1pPr>
          </a:lstStyle>
          <a:p>
            <a:pPr fontAlgn="base">
              <a:spcBef>
                <a:spcPct val="0"/>
              </a:spcBef>
              <a:spcAft>
                <a:spcPct val="0"/>
              </a:spcAft>
              <a:buClrTx/>
              <a:buFontTx/>
              <a:buNone/>
              <a:defRPr/>
            </a:pPr>
            <a:endParaRPr kumimoji="1" lang="en-US" altLang="zh-TW" kern="1200"/>
          </a:p>
        </p:txBody>
      </p:sp>
      <p:sp>
        <p:nvSpPr>
          <p:cNvPr id="1030" name="Rectangle 6">
            <a:extLst>
              <a:ext uri="{FF2B5EF4-FFF2-40B4-BE49-F238E27FC236}">
                <a16:creationId xmlns="" xmlns:a16="http://schemas.microsoft.com/office/drawing/2014/main" id="{4B9958C2-A903-48CE-B95C-62E1B0DB0823}"/>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ClrTx/>
              <a:buFontTx/>
              <a:buNone/>
            </a:pPr>
            <a:fld id="{C91BDF3E-1490-4251-B5E6-38C7A36BF9D4}" type="slidenum">
              <a:rPr kumimoji="1" lang="en-US" altLang="zh-TW" kern="1200" smtClean="0">
                <a:latin typeface="Arial" charset="0"/>
                <a:ea typeface="新細明體" charset="-120"/>
              </a:rPr>
              <a:pPr fontAlgn="base">
                <a:spcBef>
                  <a:spcPct val="0"/>
                </a:spcBef>
                <a:spcAft>
                  <a:spcPct val="0"/>
                </a:spcAft>
                <a:buClrTx/>
                <a:buFontTx/>
                <a:buNone/>
              </a:pPr>
              <a:t>‹#›</a:t>
            </a:fld>
            <a:endParaRPr kumimoji="1" lang="en-US" altLang="zh-TW" kern="1200" smtClean="0">
              <a:latin typeface="Arial" charset="0"/>
              <a:ea typeface="新細明體" charset="-120"/>
            </a:endParaRPr>
          </a:p>
        </p:txBody>
      </p:sp>
    </p:spTree>
    <p:extLst>
      <p:ext uri="{BB962C8B-B14F-4D97-AF65-F5344CB8AC3E}">
        <p14:creationId xmlns:p14="http://schemas.microsoft.com/office/powerpoint/2010/main" val="3599101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hyperlink" Target="https://cirn.moe.edu.tw/Module/index.aspx?sid=1107" TargetMode="External"/><Relationship Id="rId2" Type="http://schemas.openxmlformats.org/officeDocument/2006/relationships/hyperlink" Target="https://law.moj.gov.tw/LawClass/LawAll.aspx?pcode=H0070021" TargetMode="External"/><Relationship Id="rId1" Type="http://schemas.openxmlformats.org/officeDocument/2006/relationships/slideLayout" Target="../slideLayouts/slideLayout109.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9"/>
          <p:cNvSpPr/>
          <p:nvPr/>
        </p:nvSpPr>
        <p:spPr>
          <a:xfrm>
            <a:off x="1693050" y="178203"/>
            <a:ext cx="5757900" cy="22821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29"/>
          <p:cNvSpPr txBox="1">
            <a:spLocks noGrp="1"/>
          </p:cNvSpPr>
          <p:nvPr>
            <p:ph type="ctrTitle"/>
          </p:nvPr>
        </p:nvSpPr>
        <p:spPr>
          <a:xfrm>
            <a:off x="1426350" y="1509753"/>
            <a:ext cx="6024600" cy="1721100"/>
          </a:xfrm>
          <a:prstGeom prst="rect">
            <a:avLst/>
          </a:prstGeom>
        </p:spPr>
        <p:txBody>
          <a:bodyPr spcFirstLastPara="1" wrap="square" lIns="91425" tIns="91425" rIns="91425" bIns="91425" anchor="b" anchorCtr="0">
            <a:noAutofit/>
          </a:bodyPr>
          <a:lstStyle/>
          <a:p>
            <a:pPr lvl="0">
              <a:lnSpc>
                <a:spcPct val="150000"/>
              </a:lnSpc>
            </a:pPr>
            <a:r>
              <a:rPr lang="zh-TW" altLang="en-US" sz="3200" b="1" dirty="0">
                <a:latin typeface="Microsoft JhengHei" panose="020B0604030504040204" pitchFamily="34" charset="-120"/>
                <a:ea typeface="Microsoft JhengHei" panose="020B0604030504040204" pitchFamily="34" charset="-120"/>
              </a:rPr>
              <a:t>屏東縣</a:t>
            </a:r>
            <a:r>
              <a:rPr lang="en-US" altLang="zh-TW" sz="3200" b="1" dirty="0">
                <a:latin typeface="Microsoft JhengHei" panose="020B0604030504040204" pitchFamily="34" charset="-120"/>
                <a:ea typeface="Microsoft JhengHei" panose="020B0604030504040204" pitchFamily="34" charset="-120"/>
              </a:rPr>
              <a:t>111</a:t>
            </a:r>
            <a:r>
              <a:rPr lang="zh-TW" altLang="en-US" sz="3200" b="1" dirty="0">
                <a:latin typeface="Microsoft JhengHei" panose="020B0604030504040204" pitchFamily="34" charset="-120"/>
                <a:ea typeface="Microsoft JhengHei" panose="020B0604030504040204" pitchFamily="34" charset="-120"/>
              </a:rPr>
              <a:t>學年度</a:t>
            </a:r>
            <a:r>
              <a:rPr lang="en-US" altLang="zh-TW" sz="3200" b="1" dirty="0">
                <a:latin typeface="Microsoft JhengHei" panose="020B0604030504040204" pitchFamily="34" charset="-120"/>
                <a:ea typeface="Microsoft JhengHei" panose="020B0604030504040204" pitchFamily="34" charset="-120"/>
              </a:rPr>
              <a:t/>
            </a:r>
            <a:br>
              <a:rPr lang="en-US" altLang="zh-TW" sz="3200" b="1" dirty="0">
                <a:latin typeface="Microsoft JhengHei" panose="020B0604030504040204" pitchFamily="34" charset="-120"/>
                <a:ea typeface="Microsoft JhengHei" panose="020B0604030504040204" pitchFamily="34" charset="-120"/>
              </a:rPr>
            </a:br>
            <a:r>
              <a:rPr lang="zh-TW" altLang="zh-TW" sz="3200" b="1" dirty="0">
                <a:latin typeface="Microsoft JhengHei" panose="020B0604030504040204" pitchFamily="34" charset="-120"/>
                <a:ea typeface="Microsoft JhengHei" panose="020B0604030504040204" pitchFamily="34" charset="-120"/>
              </a:rPr>
              <a:t>本土語文</a:t>
            </a:r>
            <a:r>
              <a:rPr lang="zh-TW" altLang="en-US" sz="3200" b="1" dirty="0">
                <a:latin typeface="Microsoft JhengHei" panose="020B0604030504040204" pitchFamily="34" charset="-120"/>
                <a:ea typeface="Microsoft JhengHei" panose="020B0604030504040204" pitchFamily="34" charset="-120"/>
              </a:rPr>
              <a:t>暨台灣母語日</a:t>
            </a:r>
            <a:r>
              <a:rPr lang="en-US" altLang="zh-TW" sz="3200" b="1" dirty="0">
                <a:latin typeface="Microsoft JhengHei" panose="020B0604030504040204" pitchFamily="34" charset="-120"/>
                <a:ea typeface="Microsoft JhengHei" panose="020B0604030504040204" pitchFamily="34" charset="-120"/>
              </a:rPr>
              <a:t/>
            </a:r>
            <a:br>
              <a:rPr lang="en-US" altLang="zh-TW" sz="3200" b="1" dirty="0">
                <a:latin typeface="Microsoft JhengHei" panose="020B0604030504040204" pitchFamily="34" charset="-120"/>
                <a:ea typeface="Microsoft JhengHei" panose="020B0604030504040204" pitchFamily="34" charset="-120"/>
              </a:rPr>
            </a:br>
            <a:r>
              <a:rPr lang="zh-TW" altLang="en-US" sz="3200" b="1" dirty="0">
                <a:latin typeface="Microsoft JhengHei" panose="020B0604030504040204" pitchFamily="34" charset="-120"/>
                <a:ea typeface="Microsoft JhengHei" panose="020B0604030504040204" pitchFamily="34" charset="-120"/>
              </a:rPr>
              <a:t>到校諮詢訪視</a:t>
            </a:r>
            <a:r>
              <a:rPr lang="zh-TW" altLang="en-US" sz="3200" b="1" dirty="0" smtClean="0">
                <a:latin typeface="Microsoft JhengHei" panose="020B0604030504040204" pitchFamily="34" charset="-120"/>
                <a:ea typeface="Microsoft JhengHei" panose="020B0604030504040204" pitchFamily="34" charset="-120"/>
              </a:rPr>
              <a:t>輔導</a:t>
            </a:r>
            <a:r>
              <a:rPr lang="en-US" altLang="zh-TW" sz="3200" b="1" dirty="0" smtClean="0">
                <a:latin typeface="Microsoft JhengHei" panose="020B0604030504040204" pitchFamily="34" charset="-120"/>
                <a:ea typeface="Microsoft JhengHei" panose="020B0604030504040204" pitchFamily="34" charset="-120"/>
              </a:rPr>
              <a:t/>
            </a:r>
            <a:br>
              <a:rPr lang="en-US" altLang="zh-TW" sz="3200" b="1" dirty="0" smtClean="0">
                <a:latin typeface="Microsoft JhengHei" panose="020B0604030504040204" pitchFamily="34" charset="-120"/>
                <a:ea typeface="Microsoft JhengHei" panose="020B0604030504040204" pitchFamily="34" charset="-120"/>
              </a:rPr>
            </a:b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宣講簡報</a:t>
            </a:r>
            <a:r>
              <a:rPr lang="en-US" altLang="zh-TW" sz="3200" b="1" dirty="0" smtClean="0">
                <a:latin typeface="Microsoft JhengHei" panose="020B0604030504040204" pitchFamily="34" charset="-120"/>
                <a:ea typeface="Microsoft JhengHei" panose="020B0604030504040204" pitchFamily="34" charset="-120"/>
              </a:rPr>
              <a:t>)</a:t>
            </a:r>
            <a:endParaRPr sz="32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37643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總綱規定</a:t>
            </a:r>
            <a:r>
              <a:rPr lang="en-US" altLang="zh-TW" sz="1600" dirty="0">
                <a:latin typeface="Bradley Hand ITC" panose="03070402050302030203" pitchFamily="66" charset="0"/>
                <a:ea typeface="微軟正黑體" panose="020B0604030504040204" pitchFamily="34" charset="-120"/>
              </a:rPr>
              <a:t>(110.3.15)</a:t>
            </a:r>
            <a:endParaRPr dirty="0">
              <a:latin typeface="微軟正黑體" panose="020B0604030504040204" pitchFamily="34" charset="-120"/>
              <a:ea typeface="微軟正黑體" panose="020B0604030504040204" pitchFamily="34" charset="-120"/>
            </a:endParaRPr>
          </a:p>
        </p:txBody>
      </p:sp>
      <p:sp>
        <p:nvSpPr>
          <p:cNvPr id="1607" name="Google Shape;1607;p18"/>
          <p:cNvSpPr txBox="1">
            <a:spLocks noGrp="1"/>
          </p:cNvSpPr>
          <p:nvPr>
            <p:ph type="body" idx="1"/>
          </p:nvPr>
        </p:nvSpPr>
        <p:spPr>
          <a:xfrm>
            <a:off x="262477" y="1232227"/>
            <a:ext cx="4758565" cy="3835025"/>
          </a:xfrm>
          <a:prstGeom prst="rect">
            <a:avLst/>
          </a:prstGeom>
        </p:spPr>
        <p:txBody>
          <a:bodyPr spcFirstLastPara="1" wrap="square" lIns="0" tIns="0" rIns="0" bIns="0" anchor="t" anchorCtr="0">
            <a:noAutofit/>
          </a:bodyPr>
          <a:lstStyle/>
          <a:p>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高中階段：</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以普通高中為例</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部定必修課程：</a:t>
            </a:r>
            <a:endParaRPr lang="en-US" altLang="zh-TW" sz="1800" dirty="0">
              <a:latin typeface="微軟正黑體" panose="020B0604030504040204" pitchFamily="34" charset="-120"/>
              <a:ea typeface="微軟正黑體" panose="020B0604030504040204" pitchFamily="34" charset="-120"/>
            </a:endParaRPr>
          </a:p>
          <a:p>
            <a:pPr>
              <a:buClr>
                <a:schemeClr val="tx1"/>
              </a:buClr>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本土語文</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臺灣手語的實施，學生選擇其中一項語別進行學習，並由學校調查學生實際需求與意願開課。本土語文包含閩南語文、客語文、原住民族語文、</a:t>
            </a:r>
            <a:r>
              <a:rPr lang="zh-TW" altLang="en-US" sz="1600" dirty="0">
                <a:solidFill>
                  <a:srgbClr val="FF0000"/>
                </a:solidFill>
                <a:latin typeface="微軟正黑體" panose="020B0604030504040204" pitchFamily="34" charset="-120"/>
                <a:ea typeface="微軟正黑體" panose="020B0604030504040204" pitchFamily="34" charset="-120"/>
              </a:rPr>
              <a:t>閩東語文、其他具有傳承危機之國家語言</a:t>
            </a:r>
            <a:r>
              <a:rPr lang="zh-TW" altLang="en-US" sz="1600" dirty="0">
                <a:latin typeface="微軟正黑體" panose="020B0604030504040204" pitchFamily="34" charset="-120"/>
                <a:ea typeface="微軟正黑體" panose="020B0604030504040204" pitchFamily="34" charset="-120"/>
              </a:rPr>
              <a:t>。具地區特性之族群語文（如平埔族群語言），由學校</a:t>
            </a:r>
            <a:r>
              <a:rPr lang="zh-TW" altLang="en-US" sz="1600" dirty="0">
                <a:solidFill>
                  <a:srgbClr val="FF0000"/>
                </a:solidFill>
                <a:latin typeface="微軟正黑體" panose="020B0604030504040204" pitchFamily="34" charset="-120"/>
                <a:ea typeface="微軟正黑體" panose="020B0604030504040204" pitchFamily="34" charset="-120"/>
              </a:rPr>
              <a:t>調查學生實際需求與意願</a:t>
            </a:r>
            <a:r>
              <a:rPr lang="zh-TW" altLang="en-US" sz="1600" dirty="0">
                <a:latin typeface="微軟正黑體" panose="020B0604030504040204" pitchFamily="34" charset="-120"/>
                <a:ea typeface="微軟正黑體" panose="020B0604030504040204" pitchFamily="34" charset="-120"/>
              </a:rPr>
              <a:t>，於本土語文開設課程供學生選修。</a:t>
            </a:r>
            <a:endParaRPr lang="en-US" altLang="zh-TW" sz="1600" dirty="0">
              <a:latin typeface="微軟正黑體" panose="020B0604030504040204" pitchFamily="34" charset="-120"/>
              <a:ea typeface="微軟正黑體" panose="020B0604030504040204" pitchFamily="34" charset="-120"/>
            </a:endParaRPr>
          </a:p>
          <a:p>
            <a:pPr>
              <a:buClr>
                <a:schemeClr val="tx1"/>
              </a:buClr>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本土語文</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臺灣手語納入</a:t>
            </a:r>
            <a:r>
              <a:rPr lang="zh-TW" altLang="en-US" sz="1600" dirty="0">
                <a:solidFill>
                  <a:srgbClr val="FF0000"/>
                </a:solidFill>
                <a:latin typeface="微軟正黑體" panose="020B0604030504040204" pitchFamily="34" charset="-120"/>
                <a:ea typeface="微軟正黑體" panose="020B0604030504040204" pitchFamily="34" charset="-120"/>
              </a:rPr>
              <a:t>部定必修科目 </a:t>
            </a:r>
            <a:r>
              <a:rPr lang="en-US" altLang="zh-TW" sz="1600" dirty="0">
                <a:solidFill>
                  <a:srgbClr val="FF0000"/>
                </a:solidFill>
                <a:latin typeface="微軟正黑體" panose="020B0604030504040204" pitchFamily="34" charset="-120"/>
                <a:ea typeface="微軟正黑體" panose="020B0604030504040204" pitchFamily="34" charset="-120"/>
              </a:rPr>
              <a:t>2 </a:t>
            </a:r>
            <a:r>
              <a:rPr lang="zh-TW" altLang="en-US" sz="1600" dirty="0">
                <a:solidFill>
                  <a:srgbClr val="FF0000"/>
                </a:solidFill>
                <a:latin typeface="微軟正黑體" panose="020B0604030504040204" pitchFamily="34" charset="-120"/>
                <a:ea typeface="微軟正黑體" panose="020B0604030504040204" pitchFamily="34" charset="-120"/>
              </a:rPr>
              <a:t>學分</a:t>
            </a:r>
            <a:r>
              <a:rPr lang="zh-TW" altLang="en-US" sz="1600" dirty="0">
                <a:latin typeface="微軟正黑體" panose="020B0604030504040204" pitchFamily="34" charset="-120"/>
                <a:ea typeface="微軟正黑體" panose="020B0604030504040204" pitchFamily="34" charset="-120"/>
              </a:rPr>
              <a:t>，學校得在符合校訂科目、團體活動時間及彈性學習時間之學分</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節數合計範圍內進行調整。惟</a:t>
            </a:r>
            <a:r>
              <a:rPr lang="zh-TW" altLang="en-US" sz="1600" dirty="0">
                <a:solidFill>
                  <a:srgbClr val="FF0000"/>
                </a:solidFill>
                <a:latin typeface="微軟正黑體" panose="020B0604030504040204" pitchFamily="34" charset="-120"/>
                <a:ea typeface="微軟正黑體" panose="020B0604030504040204" pitchFamily="34" charset="-120"/>
              </a:rPr>
              <a:t>三年總上課節數不得超過 </a:t>
            </a:r>
            <a:r>
              <a:rPr lang="en-US" altLang="zh-TW" sz="1600" dirty="0">
                <a:solidFill>
                  <a:srgbClr val="FF0000"/>
                </a:solidFill>
                <a:latin typeface="微軟正黑體" panose="020B0604030504040204" pitchFamily="34" charset="-120"/>
                <a:ea typeface="微軟正黑體" panose="020B0604030504040204" pitchFamily="34" charset="-120"/>
              </a:rPr>
              <a:t>210 </a:t>
            </a:r>
            <a:r>
              <a:rPr lang="zh-TW" altLang="en-US" sz="1600" dirty="0">
                <a:solidFill>
                  <a:srgbClr val="FF0000"/>
                </a:solidFill>
                <a:latin typeface="微軟正黑體" panose="020B0604030504040204" pitchFamily="34" charset="-120"/>
                <a:ea typeface="微軟正黑體" panose="020B0604030504040204" pitchFamily="34" charset="-120"/>
              </a:rPr>
              <a:t>節</a:t>
            </a:r>
            <a:r>
              <a:rPr lang="zh-TW" altLang="en-US" sz="1600" dirty="0">
                <a:latin typeface="微軟正黑體" panose="020B0604030504040204" pitchFamily="34" charset="-120"/>
                <a:ea typeface="微軟正黑體" panose="020B0604030504040204" pitchFamily="34" charset="-120"/>
              </a:rPr>
              <a:t>。</a:t>
            </a:r>
          </a:p>
          <a:p>
            <a:pPr lvl="0" algn="l" rtl="0">
              <a:spcBef>
                <a:spcPts val="0"/>
              </a:spcBef>
              <a:spcAft>
                <a:spcPts val="0"/>
              </a:spcAft>
              <a:buSzPts val="2400"/>
              <a:buFont typeface="Arial" panose="020B0604020202020204" pitchFamily="34" charset="0"/>
              <a:buChar char="•"/>
            </a:pPr>
            <a:endParaRPr lang="zh-TW" altLang="en-US" sz="1800" dirty="0">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dirty="0">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sz="2000" dirty="0">
              <a:latin typeface="微軟正黑體" panose="020B0604030504040204" pitchFamily="34" charset="-120"/>
              <a:ea typeface="微軟正黑體" panose="020B0604030504040204" pitchFamily="34" charset="-120"/>
            </a:endParaRP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5" name="圖片 4">
            <a:extLst>
              <a:ext uri="{FF2B5EF4-FFF2-40B4-BE49-F238E27FC236}">
                <a16:creationId xmlns="" xmlns:a16="http://schemas.microsoft.com/office/drawing/2014/main" id="{4EDC1B7C-BA96-4E23-A218-5DCBE81307C6}"/>
              </a:ext>
            </a:extLst>
          </p:cNvPr>
          <p:cNvPicPr>
            <a:picLocks noChangeAspect="1"/>
          </p:cNvPicPr>
          <p:nvPr/>
        </p:nvPicPr>
        <p:blipFill rotWithShape="1">
          <a:blip r:embed="rId3"/>
          <a:srcRect l="42768" t="29683" r="20803" b="20476"/>
          <a:stretch/>
        </p:blipFill>
        <p:spPr>
          <a:xfrm>
            <a:off x="5021036" y="1487466"/>
            <a:ext cx="3942136" cy="3033900"/>
          </a:xfrm>
          <a:prstGeom prst="rect">
            <a:avLst/>
          </a:prstGeom>
        </p:spPr>
      </p:pic>
      <p:sp>
        <p:nvSpPr>
          <p:cNvPr id="6" name="矩形 5">
            <a:extLst>
              <a:ext uri="{FF2B5EF4-FFF2-40B4-BE49-F238E27FC236}">
                <a16:creationId xmlns="" xmlns:a16="http://schemas.microsoft.com/office/drawing/2014/main" id="{01501ACA-BB21-416B-9D95-57A70AF38E2D}"/>
              </a:ext>
            </a:extLst>
          </p:cNvPr>
          <p:cNvSpPr/>
          <p:nvPr/>
        </p:nvSpPr>
        <p:spPr>
          <a:xfrm>
            <a:off x="5462679" y="1983923"/>
            <a:ext cx="2334214" cy="23676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領綱規定</a:t>
            </a:r>
            <a:r>
              <a:rPr lang="en-US" altLang="zh-TW" sz="1800" dirty="0">
                <a:latin typeface="Bradley Hand ITC" panose="03070402050302030203" pitchFamily="66" charset="0"/>
                <a:ea typeface="微軟正黑體" panose="020B0604030504040204" pitchFamily="34" charset="-120"/>
              </a:rPr>
              <a:t>(110.11)</a:t>
            </a:r>
            <a:endParaRPr dirty="0">
              <a:latin typeface="微軟正黑體" panose="020B0604030504040204" pitchFamily="34" charset="-120"/>
              <a:ea typeface="微軟正黑體" panose="020B0604030504040204" pitchFamily="34" charset="-120"/>
            </a:endParaRPr>
          </a:p>
        </p:txBody>
      </p:sp>
      <p:sp>
        <p:nvSpPr>
          <p:cNvPr id="1607" name="Google Shape;1607;p18"/>
          <p:cNvSpPr txBox="1">
            <a:spLocks noGrp="1"/>
          </p:cNvSpPr>
          <p:nvPr>
            <p:ph type="body" idx="1"/>
          </p:nvPr>
        </p:nvSpPr>
        <p:spPr>
          <a:xfrm>
            <a:off x="542641" y="1232226"/>
            <a:ext cx="6690921" cy="3723496"/>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增加語文級別</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以閩南語文領綱為例</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a:t>
            </a: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r>
              <a:rPr lang="zh-TW" altLang="en-US" sz="1600" dirty="0">
                <a:latin typeface="微軟正黑體" panose="020B0604030504040204" pitchFamily="34" charset="-120"/>
                <a:ea typeface="微軟正黑體" panose="020B0604030504040204" pitchFamily="34" charset="-120"/>
              </a:rPr>
              <a:t>考量學生因為不同學習階段選習不同語別所產生的課程銜接問題，</a:t>
            </a:r>
            <a:r>
              <a:rPr lang="zh-TW" altLang="en-US" sz="1600" b="1" dirty="0">
                <a:solidFill>
                  <a:srgbClr val="FF0000"/>
                </a:solidFill>
                <a:latin typeface="微軟正黑體" panose="020B0604030504040204" pitchFamily="34" charset="-120"/>
                <a:ea typeface="微軟正黑體" panose="020B0604030504040204" pitchFamily="34" charset="-120"/>
              </a:rPr>
              <a:t>針對換語別或曾中斷修習該課程的學生</a:t>
            </a:r>
            <a:r>
              <a:rPr lang="zh-TW" altLang="en-US" sz="1600" dirty="0">
                <a:latin typeface="微軟正黑體" panose="020B0604030504040204" pitchFamily="34" charset="-120"/>
                <a:ea typeface="微軟正黑體" panose="020B0604030504040204" pitchFamily="34" charset="-120"/>
              </a:rPr>
              <a:t>，應運用</a:t>
            </a:r>
            <a:r>
              <a:rPr lang="zh-TW" altLang="en-US" sz="1600" b="1" dirty="0">
                <a:solidFill>
                  <a:srgbClr val="FF0000"/>
                </a:solidFill>
                <a:latin typeface="微軟正黑體" panose="020B0604030504040204" pitchFamily="34" charset="-120"/>
                <a:ea typeface="微軟正黑體" panose="020B0604030504040204" pitchFamily="34" charset="-120"/>
              </a:rPr>
              <a:t>語文程度評估工具</a:t>
            </a:r>
            <a:r>
              <a:rPr lang="zh-TW" altLang="en-US" sz="1600" dirty="0">
                <a:latin typeface="微軟正黑體" panose="020B0604030504040204" pitchFamily="34" charset="-120"/>
                <a:ea typeface="微軟正黑體" panose="020B0604030504040204" pitchFamily="34" charset="-120"/>
              </a:rPr>
              <a:t>了解學生的語文程度，</a:t>
            </a:r>
            <a:r>
              <a:rPr lang="zh-TW" altLang="en-US" sz="1600" b="1" dirty="0">
                <a:solidFill>
                  <a:srgbClr val="FF0000"/>
                </a:solidFill>
                <a:latin typeface="微軟正黑體" panose="020B0604030504040204" pitchFamily="34" charset="-120"/>
                <a:ea typeface="微軟正黑體" panose="020B0604030504040204" pitchFamily="34" charset="-120"/>
              </a:rPr>
              <a:t>採用語文級別安排課程，但無須開設所有級別課程</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dirty="0">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sz="2000" dirty="0">
              <a:latin typeface="微軟正黑體" panose="020B0604030504040204" pitchFamily="34" charset="-120"/>
              <a:ea typeface="微軟正黑體" panose="020B0604030504040204" pitchFamily="34" charset="-120"/>
            </a:endParaRP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2" name="表格 2">
            <a:extLst>
              <a:ext uri="{FF2B5EF4-FFF2-40B4-BE49-F238E27FC236}">
                <a16:creationId xmlns="" xmlns:a16="http://schemas.microsoft.com/office/drawing/2014/main" id="{FD58E67A-0CC7-4686-A552-2FC495F6A950}"/>
              </a:ext>
            </a:extLst>
          </p:cNvPr>
          <p:cNvGraphicFramePr>
            <a:graphicFrameLocks noGrp="1"/>
          </p:cNvGraphicFramePr>
          <p:nvPr>
            <p:extLst>
              <p:ext uri="{D42A27DB-BD31-4B8C-83A1-F6EECF244321}">
                <p14:modId xmlns:p14="http://schemas.microsoft.com/office/powerpoint/2010/main" val="794807742"/>
              </p:ext>
            </p:extLst>
          </p:nvPr>
        </p:nvGraphicFramePr>
        <p:xfrm>
          <a:off x="925285" y="1581460"/>
          <a:ext cx="4776108" cy="2379980"/>
        </p:xfrm>
        <a:graphic>
          <a:graphicData uri="http://schemas.openxmlformats.org/drawingml/2006/table">
            <a:tbl>
              <a:tblPr firstRow="1" bandRow="1">
                <a:tableStyleId>{775DCB02-9BB8-47FD-8907-85C794F793BA}</a:tableStyleId>
              </a:tblPr>
              <a:tblGrid>
                <a:gridCol w="1498956">
                  <a:extLst>
                    <a:ext uri="{9D8B030D-6E8A-4147-A177-3AD203B41FA5}">
                      <a16:colId xmlns="" xmlns:a16="http://schemas.microsoft.com/office/drawing/2014/main" val="3534488514"/>
                    </a:ext>
                  </a:extLst>
                </a:gridCol>
                <a:gridCol w="1638576">
                  <a:extLst>
                    <a:ext uri="{9D8B030D-6E8A-4147-A177-3AD203B41FA5}">
                      <a16:colId xmlns="" xmlns:a16="http://schemas.microsoft.com/office/drawing/2014/main" val="2150122565"/>
                    </a:ext>
                  </a:extLst>
                </a:gridCol>
                <a:gridCol w="1638576">
                  <a:extLst>
                    <a:ext uri="{9D8B030D-6E8A-4147-A177-3AD203B41FA5}">
                      <a16:colId xmlns="" xmlns:a16="http://schemas.microsoft.com/office/drawing/2014/main" val="1204749586"/>
                    </a:ext>
                  </a:extLst>
                </a:gridCol>
              </a:tblGrid>
              <a:tr h="525780">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編碼</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學習階段 </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可開設之語文級別 </a:t>
                      </a:r>
                    </a:p>
                  </a:txBody>
                  <a:tcPr anchor="ctr"/>
                </a:tc>
                <a:extLst>
                  <a:ext uri="{0D108BD9-81ED-4DB2-BD59-A6C34878D82A}">
                    <a16:rowId xmlns="" xmlns:a16="http://schemas.microsoft.com/office/drawing/2014/main" val="2994603525"/>
                  </a:ext>
                </a:extLst>
              </a:tr>
              <a:tr h="370840">
                <a:tc>
                  <a:txBody>
                    <a:bodyPr/>
                    <a:lstStyle/>
                    <a:p>
                      <a:pPr algn="ctr"/>
                      <a:r>
                        <a:rPr lang="en-US" altLang="zh-TW" sz="1400" dirty="0">
                          <a:solidFill>
                            <a:srgbClr val="002060"/>
                          </a:solidFill>
                          <a:latin typeface="微軟正黑體" panose="020B0604030504040204" pitchFamily="34" charset="-120"/>
                          <a:ea typeface="微軟正黑體" panose="020B0604030504040204" pitchFamily="34" charset="-120"/>
                        </a:rPr>
                        <a:t>Ⅰ</a:t>
                      </a:r>
                      <a:endParaRPr lang="zh-TW" altLang="en-US" sz="14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第一學習階段 </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一級</a:t>
                      </a:r>
                    </a:p>
                  </a:txBody>
                  <a:tcPr anchor="ctr"/>
                </a:tc>
                <a:extLst>
                  <a:ext uri="{0D108BD9-81ED-4DB2-BD59-A6C34878D82A}">
                    <a16:rowId xmlns="" xmlns:a16="http://schemas.microsoft.com/office/drawing/2014/main" val="2859335793"/>
                  </a:ext>
                </a:extLst>
              </a:tr>
              <a:tr h="370840">
                <a:tc>
                  <a:txBody>
                    <a:bodyPr/>
                    <a:lstStyle/>
                    <a:p>
                      <a:pPr algn="ctr"/>
                      <a:r>
                        <a:rPr lang="en-US" altLang="zh-TW" sz="1400" dirty="0">
                          <a:solidFill>
                            <a:srgbClr val="002060"/>
                          </a:solidFill>
                          <a:latin typeface="微軟正黑體" panose="020B0604030504040204" pitchFamily="34" charset="-120"/>
                          <a:ea typeface="微軟正黑體" panose="020B0604030504040204" pitchFamily="34" charset="-120"/>
                        </a:rPr>
                        <a:t>Ⅱ</a:t>
                      </a:r>
                      <a:endParaRPr lang="zh-TW" altLang="en-US" sz="14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第二學習階段</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一～二級</a:t>
                      </a:r>
                    </a:p>
                  </a:txBody>
                  <a:tcPr anchor="ctr"/>
                </a:tc>
                <a:extLst>
                  <a:ext uri="{0D108BD9-81ED-4DB2-BD59-A6C34878D82A}">
                    <a16:rowId xmlns="" xmlns:a16="http://schemas.microsoft.com/office/drawing/2014/main" val="4271568054"/>
                  </a:ext>
                </a:extLst>
              </a:tr>
              <a:tr h="370840">
                <a:tc>
                  <a:txBody>
                    <a:bodyPr/>
                    <a:lstStyle/>
                    <a:p>
                      <a:pPr algn="ctr"/>
                      <a:r>
                        <a:rPr lang="en-US" altLang="zh-TW" sz="1400" dirty="0">
                          <a:solidFill>
                            <a:srgbClr val="002060"/>
                          </a:solidFill>
                          <a:latin typeface="微軟正黑體" panose="020B0604030504040204" pitchFamily="34" charset="-120"/>
                          <a:ea typeface="微軟正黑體" panose="020B0604030504040204" pitchFamily="34" charset="-120"/>
                        </a:rPr>
                        <a:t>Ⅲ</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第三學習階段 </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一～三級</a:t>
                      </a:r>
                    </a:p>
                  </a:txBody>
                  <a:tcPr anchor="ctr"/>
                </a:tc>
                <a:extLst>
                  <a:ext uri="{0D108BD9-81ED-4DB2-BD59-A6C34878D82A}">
                    <a16:rowId xmlns="" xmlns:a16="http://schemas.microsoft.com/office/drawing/2014/main" val="315114213"/>
                  </a:ext>
                </a:extLst>
              </a:tr>
              <a:tr h="370840">
                <a:tc>
                  <a:txBody>
                    <a:bodyPr/>
                    <a:lstStyle/>
                    <a:p>
                      <a:pPr algn="ctr"/>
                      <a:r>
                        <a:rPr lang="en-US" altLang="zh-TW" sz="1400" dirty="0">
                          <a:solidFill>
                            <a:srgbClr val="002060"/>
                          </a:solidFill>
                          <a:latin typeface="微軟正黑體" panose="020B0604030504040204" pitchFamily="34" charset="-120"/>
                          <a:ea typeface="微軟正黑體" panose="020B0604030504040204" pitchFamily="34" charset="-120"/>
                        </a:rPr>
                        <a:t>Ⅳ</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第四學習階段 </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一～四級</a:t>
                      </a:r>
                    </a:p>
                  </a:txBody>
                  <a:tcPr anchor="ctr"/>
                </a:tc>
                <a:extLst>
                  <a:ext uri="{0D108BD9-81ED-4DB2-BD59-A6C34878D82A}">
                    <a16:rowId xmlns="" xmlns:a16="http://schemas.microsoft.com/office/drawing/2014/main" val="4233185499"/>
                  </a:ext>
                </a:extLst>
              </a:tr>
              <a:tr h="370840">
                <a:tc>
                  <a:txBody>
                    <a:bodyPr/>
                    <a:lstStyle/>
                    <a:p>
                      <a:pPr algn="ctr"/>
                      <a:r>
                        <a:rPr lang="en-US" altLang="zh-TW" sz="1400" dirty="0">
                          <a:solidFill>
                            <a:srgbClr val="002060"/>
                          </a:solidFill>
                          <a:latin typeface="微軟正黑體" panose="020B0604030504040204" pitchFamily="34" charset="-120"/>
                          <a:ea typeface="微軟正黑體" panose="020B0604030504040204" pitchFamily="34" charset="-120"/>
                        </a:rPr>
                        <a:t>Ⅴ</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第五學習階段 </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一～五級</a:t>
                      </a:r>
                    </a:p>
                  </a:txBody>
                  <a:tcPr anchor="ctr"/>
                </a:tc>
                <a:extLst>
                  <a:ext uri="{0D108BD9-81ED-4DB2-BD59-A6C34878D82A}">
                    <a16:rowId xmlns="" xmlns:a16="http://schemas.microsoft.com/office/drawing/2014/main" val="2938268841"/>
                  </a:ext>
                </a:extLst>
              </a:tr>
            </a:tbl>
          </a:graphicData>
        </a:graphic>
      </p:graphicFrame>
    </p:spTree>
    <p:extLst>
      <p:ext uri="{BB962C8B-B14F-4D97-AF65-F5344CB8AC3E}">
        <p14:creationId xmlns:p14="http://schemas.microsoft.com/office/powerpoint/2010/main" val="16320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課綱規定</a:t>
            </a:r>
            <a:endParaRPr dirty="0">
              <a:latin typeface="微軟正黑體" panose="020B0604030504040204" pitchFamily="34" charset="-120"/>
              <a:ea typeface="微軟正黑體" panose="020B0604030504040204" pitchFamily="34" charset="-120"/>
            </a:endParaRPr>
          </a:p>
        </p:txBody>
      </p:sp>
      <p:sp>
        <p:nvSpPr>
          <p:cNvPr id="1607" name="Google Shape;1607;p18"/>
          <p:cNvSpPr txBox="1">
            <a:spLocks noGrp="1"/>
          </p:cNvSpPr>
          <p:nvPr>
            <p:ph type="body" idx="1"/>
          </p:nvPr>
        </p:nvSpPr>
        <p:spPr>
          <a:xfrm>
            <a:off x="542641" y="1232226"/>
            <a:ext cx="6690921" cy="3723496"/>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藝術才能班、體育班、特教班課程實施規範</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76200" lvl="0" indent="0" algn="l" rtl="0">
              <a:spcBef>
                <a:spcPts val="0"/>
              </a:spcBef>
              <a:spcAft>
                <a:spcPts val="0"/>
              </a:spcAft>
              <a:buSzPts val="2400"/>
              <a:buNone/>
            </a:pPr>
            <a:endParaRPr lang="en-US" altLang="zh-TW" sz="2000" dirty="0">
              <a:latin typeface="微軟正黑體" panose="020B0604030504040204" pitchFamily="34" charset="-120"/>
              <a:ea typeface="微軟正黑體" panose="020B0604030504040204" pitchFamily="34" charset="-120"/>
            </a:endParaRPr>
          </a:p>
          <a:p>
            <a:pPr marL="457200" lvl="0" indent="-381000" algn="l" rtl="0">
              <a:spcBef>
                <a:spcPts val="0"/>
              </a:spcBef>
              <a:spcAft>
                <a:spcPts val="0"/>
              </a:spcAft>
              <a:buSzPts val="2400"/>
              <a:buChar char="⊹"/>
            </a:pPr>
            <a:endParaRPr sz="2000" dirty="0">
              <a:latin typeface="微軟正黑體" panose="020B0604030504040204" pitchFamily="34" charset="-120"/>
              <a:ea typeface="微軟正黑體" panose="020B0604030504040204" pitchFamily="34" charset="-120"/>
            </a:endParaRP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2" name="表格 2">
            <a:extLst>
              <a:ext uri="{FF2B5EF4-FFF2-40B4-BE49-F238E27FC236}">
                <a16:creationId xmlns="" xmlns:a16="http://schemas.microsoft.com/office/drawing/2014/main" id="{FD58E67A-0CC7-4686-A552-2FC495F6A950}"/>
              </a:ext>
            </a:extLst>
          </p:cNvPr>
          <p:cNvGraphicFramePr>
            <a:graphicFrameLocks noGrp="1"/>
          </p:cNvGraphicFramePr>
          <p:nvPr>
            <p:extLst>
              <p:ext uri="{D42A27DB-BD31-4B8C-83A1-F6EECF244321}">
                <p14:modId xmlns:p14="http://schemas.microsoft.com/office/powerpoint/2010/main" val="2199874978"/>
              </p:ext>
            </p:extLst>
          </p:nvPr>
        </p:nvGraphicFramePr>
        <p:xfrm>
          <a:off x="649548" y="1703525"/>
          <a:ext cx="6730527" cy="1794510"/>
        </p:xfrm>
        <a:graphic>
          <a:graphicData uri="http://schemas.openxmlformats.org/drawingml/2006/table">
            <a:tbl>
              <a:tblPr firstRow="1" bandRow="1">
                <a:tableStyleId>{775DCB02-9BB8-47FD-8907-85C794F793BA}</a:tableStyleId>
              </a:tblPr>
              <a:tblGrid>
                <a:gridCol w="1430749">
                  <a:extLst>
                    <a:ext uri="{9D8B030D-6E8A-4147-A177-3AD203B41FA5}">
                      <a16:colId xmlns="" xmlns:a16="http://schemas.microsoft.com/office/drawing/2014/main" val="2150122565"/>
                    </a:ext>
                  </a:extLst>
                </a:gridCol>
                <a:gridCol w="3033806">
                  <a:extLst>
                    <a:ext uri="{9D8B030D-6E8A-4147-A177-3AD203B41FA5}">
                      <a16:colId xmlns="" xmlns:a16="http://schemas.microsoft.com/office/drawing/2014/main" val="1204749586"/>
                    </a:ext>
                  </a:extLst>
                </a:gridCol>
                <a:gridCol w="2265972">
                  <a:extLst>
                    <a:ext uri="{9D8B030D-6E8A-4147-A177-3AD203B41FA5}">
                      <a16:colId xmlns="" xmlns:a16="http://schemas.microsoft.com/office/drawing/2014/main" val="3606684997"/>
                    </a:ext>
                  </a:extLst>
                </a:gridCol>
              </a:tblGrid>
              <a:tr h="525780">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學習節數調整</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部定課程</a:t>
                      </a: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校訂課程</a:t>
                      </a:r>
                    </a:p>
                  </a:txBody>
                  <a:tcPr anchor="ctr"/>
                </a:tc>
                <a:extLst>
                  <a:ext uri="{0D108BD9-81ED-4DB2-BD59-A6C34878D82A}">
                    <a16:rowId xmlns="" xmlns:a16="http://schemas.microsoft.com/office/drawing/2014/main" val="2994603525"/>
                  </a:ext>
                </a:extLst>
              </a:tr>
              <a:tr h="525780">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國中</a:t>
                      </a:r>
                      <a:r>
                        <a:rPr lang="en-US" altLang="zh-TW" sz="1400" dirty="0">
                          <a:solidFill>
                            <a:srgbClr val="002060"/>
                          </a:solidFill>
                          <a:latin typeface="微軟正黑體" panose="020B0604030504040204" pitchFamily="34" charset="-120"/>
                          <a:ea typeface="微軟正黑體" panose="020B0604030504040204" pitchFamily="34" charset="-120"/>
                        </a:rPr>
                        <a:t>7</a:t>
                      </a:r>
                      <a:r>
                        <a:rPr lang="zh-TW" altLang="en-US" sz="1400" dirty="0">
                          <a:solidFill>
                            <a:srgbClr val="002060"/>
                          </a:solidFill>
                          <a:latin typeface="微軟正黑體" panose="020B0604030504040204" pitchFamily="34" charset="-120"/>
                          <a:ea typeface="微軟正黑體" panose="020B0604030504040204" pitchFamily="34" charset="-120"/>
                        </a:rPr>
                        <a:t>、</a:t>
                      </a:r>
                      <a:r>
                        <a:rPr lang="en-US" altLang="zh-TW" sz="1400" dirty="0">
                          <a:solidFill>
                            <a:srgbClr val="002060"/>
                          </a:solidFill>
                          <a:latin typeface="微軟正黑體" panose="020B0604030504040204" pitchFamily="34" charset="-120"/>
                          <a:ea typeface="微軟正黑體" panose="020B0604030504040204" pitchFamily="34" charset="-120"/>
                        </a:rPr>
                        <a:t>8</a:t>
                      </a:r>
                      <a:r>
                        <a:rPr lang="zh-TW" altLang="en-US" sz="1400" dirty="0">
                          <a:solidFill>
                            <a:srgbClr val="002060"/>
                          </a:solidFill>
                          <a:latin typeface="微軟正黑體" panose="020B0604030504040204" pitchFamily="34" charset="-120"/>
                          <a:ea typeface="微軟正黑體" panose="020B0604030504040204" pitchFamily="34" charset="-120"/>
                        </a:rPr>
                        <a:t>年級</a:t>
                      </a:r>
                      <a:endParaRPr lang="en-US" altLang="zh-TW" sz="14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dirty="0">
                          <a:solidFill>
                            <a:srgbClr val="002060"/>
                          </a:solidFill>
                          <a:latin typeface="微軟正黑體" panose="020B0604030504040204" pitchFamily="34" charset="-120"/>
                          <a:ea typeface="微軟正黑體" panose="020B0604030504040204" pitchFamily="34" charset="-120"/>
                        </a:rPr>
                        <a:t>部定課程語文領域</a:t>
                      </a:r>
                      <a:r>
                        <a:rPr lang="en-US" altLang="zh-TW" sz="1400" dirty="0">
                          <a:solidFill>
                            <a:srgbClr val="002060"/>
                          </a:solidFill>
                          <a:latin typeface="微軟正黑體" panose="020B0604030504040204" pitchFamily="34" charset="-120"/>
                          <a:ea typeface="微軟正黑體" panose="020B0604030504040204" pitchFamily="34" charset="-120"/>
                        </a:rPr>
                        <a:t>-</a:t>
                      </a:r>
                      <a:r>
                        <a:rPr lang="zh-TW" altLang="en-US" sz="1400" dirty="0">
                          <a:solidFill>
                            <a:srgbClr val="002060"/>
                          </a:solidFill>
                          <a:latin typeface="微軟正黑體" panose="020B0604030504040204" pitchFamily="34" charset="-120"/>
                          <a:ea typeface="微軟正黑體" panose="020B0604030504040204" pitchFamily="34" charset="-120"/>
                        </a:rPr>
                        <a:t>本土語文</a:t>
                      </a:r>
                      <a:r>
                        <a:rPr lang="en-US" altLang="zh-TW" sz="1400" dirty="0">
                          <a:solidFill>
                            <a:srgbClr val="002060"/>
                          </a:solidFill>
                          <a:latin typeface="微軟正黑體" panose="020B0604030504040204" pitchFamily="34" charset="-120"/>
                          <a:ea typeface="微軟正黑體" panose="020B0604030504040204" pitchFamily="34" charset="-120"/>
                        </a:rPr>
                        <a:t>/</a:t>
                      </a:r>
                      <a:r>
                        <a:rPr lang="zh-TW" altLang="en-US" sz="1400" dirty="0">
                          <a:solidFill>
                            <a:srgbClr val="002060"/>
                          </a:solidFill>
                          <a:latin typeface="微軟正黑體" panose="020B0604030504040204" pitchFamily="34" charset="-120"/>
                          <a:ea typeface="微軟正黑體" panose="020B0604030504040204" pitchFamily="34" charset="-120"/>
                        </a:rPr>
                        <a:t>臺灣手語增加</a:t>
                      </a:r>
                      <a:r>
                        <a:rPr lang="en-US" altLang="zh-TW" sz="1400" dirty="0">
                          <a:solidFill>
                            <a:srgbClr val="002060"/>
                          </a:solidFill>
                          <a:latin typeface="微軟正黑體" panose="020B0604030504040204" pitchFamily="34" charset="-120"/>
                          <a:ea typeface="微軟正黑體" panose="020B0604030504040204" pitchFamily="34" charset="-120"/>
                        </a:rPr>
                        <a:t>1</a:t>
                      </a:r>
                      <a:r>
                        <a:rPr lang="zh-TW" altLang="en-US" sz="1400" dirty="0">
                          <a:solidFill>
                            <a:srgbClr val="002060"/>
                          </a:solidFill>
                          <a:latin typeface="微軟正黑體" panose="020B0604030504040204" pitchFamily="34" charset="-120"/>
                          <a:ea typeface="微軟正黑體" panose="020B0604030504040204" pitchFamily="34" charset="-120"/>
                        </a:rPr>
                        <a:t>節課</a:t>
                      </a:r>
                      <a:endParaRPr lang="en-US" altLang="zh-TW" sz="14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dirty="0">
                          <a:solidFill>
                            <a:srgbClr val="002060"/>
                          </a:solidFill>
                          <a:latin typeface="微軟正黑體" panose="020B0604030504040204" pitchFamily="34" charset="-120"/>
                          <a:ea typeface="微軟正黑體" panose="020B0604030504040204" pitchFamily="34" charset="-120"/>
                        </a:rPr>
                        <a:t>調整彈性學習課程上限</a:t>
                      </a:r>
                    </a:p>
                  </a:txBody>
                  <a:tcPr anchor="ctr"/>
                </a:tc>
                <a:extLst>
                  <a:ext uri="{0D108BD9-81ED-4DB2-BD59-A6C34878D82A}">
                    <a16:rowId xmlns="" xmlns:a16="http://schemas.microsoft.com/office/drawing/2014/main" val="2859335793"/>
                  </a:ext>
                </a:extLst>
              </a:tr>
              <a:tr h="7429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dirty="0">
                          <a:solidFill>
                            <a:srgbClr val="002060"/>
                          </a:solidFill>
                          <a:latin typeface="微軟正黑體" panose="020B0604030504040204" pitchFamily="34" charset="-120"/>
                          <a:ea typeface="微軟正黑體" panose="020B0604030504040204" pitchFamily="34" charset="-120"/>
                        </a:rPr>
                        <a:t>高中</a:t>
                      </a:r>
                    </a:p>
                    <a:p>
                      <a:pPr algn="ctr"/>
                      <a:endParaRPr lang="zh-TW" altLang="en-US" sz="14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dirty="0">
                          <a:solidFill>
                            <a:srgbClr val="002060"/>
                          </a:solidFill>
                          <a:latin typeface="微軟正黑體" panose="020B0604030504040204" pitchFamily="34" charset="-120"/>
                          <a:ea typeface="微軟正黑體" panose="020B0604030504040204" pitchFamily="34" charset="-120"/>
                        </a:rPr>
                        <a:t>部定課程語文領域</a:t>
                      </a:r>
                      <a:r>
                        <a:rPr lang="en-US" altLang="zh-TW" sz="1400" dirty="0">
                          <a:solidFill>
                            <a:srgbClr val="002060"/>
                          </a:solidFill>
                          <a:latin typeface="微軟正黑體" panose="020B0604030504040204" pitchFamily="34" charset="-120"/>
                          <a:ea typeface="微軟正黑體" panose="020B0604030504040204" pitchFamily="34" charset="-120"/>
                        </a:rPr>
                        <a:t>-</a:t>
                      </a:r>
                      <a:r>
                        <a:rPr lang="zh-TW" altLang="en-US" sz="1400" dirty="0">
                          <a:solidFill>
                            <a:srgbClr val="002060"/>
                          </a:solidFill>
                          <a:latin typeface="微軟正黑體" panose="020B0604030504040204" pitchFamily="34" charset="-120"/>
                          <a:ea typeface="微軟正黑體" panose="020B0604030504040204" pitchFamily="34" charset="-120"/>
                        </a:rPr>
                        <a:t>本土語文</a:t>
                      </a:r>
                      <a:r>
                        <a:rPr lang="en-US" altLang="zh-TW" sz="1400" dirty="0">
                          <a:solidFill>
                            <a:srgbClr val="002060"/>
                          </a:solidFill>
                          <a:latin typeface="微軟正黑體" panose="020B0604030504040204" pitchFamily="34" charset="-120"/>
                          <a:ea typeface="微軟正黑體" panose="020B0604030504040204" pitchFamily="34" charset="-120"/>
                        </a:rPr>
                        <a:t>/</a:t>
                      </a:r>
                      <a:r>
                        <a:rPr lang="zh-TW" altLang="en-US" sz="1400" dirty="0">
                          <a:solidFill>
                            <a:srgbClr val="002060"/>
                          </a:solidFill>
                          <a:latin typeface="微軟正黑體" panose="020B0604030504040204" pitchFamily="34" charset="-120"/>
                          <a:ea typeface="微軟正黑體" panose="020B0604030504040204" pitchFamily="34" charset="-120"/>
                        </a:rPr>
                        <a:t>臺灣手語增加必修</a:t>
                      </a:r>
                      <a:r>
                        <a:rPr lang="en-US" altLang="zh-TW" sz="1400" dirty="0">
                          <a:solidFill>
                            <a:srgbClr val="002060"/>
                          </a:solidFill>
                          <a:latin typeface="微軟正黑體" panose="020B0604030504040204" pitchFamily="34" charset="-120"/>
                          <a:ea typeface="微軟正黑體" panose="020B0604030504040204" pitchFamily="34" charset="-120"/>
                        </a:rPr>
                        <a:t>1-2</a:t>
                      </a:r>
                      <a:r>
                        <a:rPr lang="zh-TW" altLang="en-US" sz="1400" dirty="0">
                          <a:solidFill>
                            <a:srgbClr val="002060"/>
                          </a:solidFill>
                          <a:latin typeface="微軟正黑體" panose="020B0604030504040204" pitchFamily="34" charset="-120"/>
                          <a:ea typeface="微軟正黑體" panose="020B0604030504040204" pitchFamily="34" charset="-120"/>
                        </a:rPr>
                        <a:t>學分</a:t>
                      </a:r>
                      <a:endParaRPr lang="en-US" altLang="zh-TW" sz="1400" dirty="0">
                        <a:solidFill>
                          <a:srgbClr val="00206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400" dirty="0">
                          <a:solidFill>
                            <a:srgbClr val="002060"/>
                          </a:solidFill>
                          <a:latin typeface="微軟正黑體" panose="020B0604030504040204" pitchFamily="34" charset="-120"/>
                          <a:ea typeface="微軟正黑體" panose="020B0604030504040204" pitchFamily="34" charset="-120"/>
                        </a:rPr>
                        <a:t>本土語文</a:t>
                      </a:r>
                      <a:r>
                        <a:rPr lang="en-US" altLang="zh-TW" sz="1400" dirty="0">
                          <a:solidFill>
                            <a:srgbClr val="002060"/>
                          </a:solidFill>
                          <a:latin typeface="微軟正黑體" panose="020B0604030504040204" pitchFamily="34" charset="-120"/>
                          <a:ea typeface="微軟正黑體" panose="020B0604030504040204" pitchFamily="34" charset="-120"/>
                        </a:rPr>
                        <a:t>/</a:t>
                      </a:r>
                      <a:r>
                        <a:rPr lang="zh-TW" altLang="en-US" sz="1400" dirty="0">
                          <a:solidFill>
                            <a:srgbClr val="002060"/>
                          </a:solidFill>
                          <a:latin typeface="微軟正黑體" panose="020B0604030504040204" pitchFamily="34" charset="-120"/>
                          <a:ea typeface="微軟正黑體" panose="020B0604030504040204" pitchFamily="34" charset="-120"/>
                        </a:rPr>
                        <a:t>臺灣手語選修</a:t>
                      </a:r>
                      <a:r>
                        <a:rPr lang="en-US" altLang="zh-TW" sz="1400" dirty="0">
                          <a:solidFill>
                            <a:srgbClr val="002060"/>
                          </a:solidFill>
                          <a:latin typeface="微軟正黑體" panose="020B0604030504040204" pitchFamily="34" charset="-120"/>
                          <a:ea typeface="微軟正黑體" panose="020B0604030504040204" pitchFamily="34" charset="-120"/>
                        </a:rPr>
                        <a:t>4</a:t>
                      </a:r>
                      <a:r>
                        <a:rPr lang="zh-TW" altLang="en-US" sz="1400" dirty="0">
                          <a:solidFill>
                            <a:srgbClr val="002060"/>
                          </a:solidFill>
                          <a:latin typeface="微軟正黑體" panose="020B0604030504040204" pitchFamily="34" charset="-120"/>
                          <a:ea typeface="微軟正黑體" panose="020B0604030504040204" pitchFamily="34" charset="-120"/>
                        </a:rPr>
                        <a:t>學分</a:t>
                      </a:r>
                    </a:p>
                  </a:txBody>
                  <a:tcPr anchor="ctr"/>
                </a:tc>
                <a:extLst>
                  <a:ext uri="{0D108BD9-81ED-4DB2-BD59-A6C34878D82A}">
                    <a16:rowId xmlns="" xmlns:a16="http://schemas.microsoft.com/office/drawing/2014/main" val="315114213"/>
                  </a:ext>
                </a:extLst>
              </a:tr>
            </a:tbl>
          </a:graphicData>
        </a:graphic>
      </p:graphicFrame>
    </p:spTree>
    <p:extLst>
      <p:ext uri="{BB962C8B-B14F-4D97-AF65-F5344CB8AC3E}">
        <p14:creationId xmlns:p14="http://schemas.microsoft.com/office/powerpoint/2010/main" val="316383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93990" y="23105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師資條件</a:t>
            </a:r>
            <a:endParaRPr b="0" dirty="0">
              <a:solidFill>
                <a:srgbClr val="FFFF00"/>
              </a:solidFill>
              <a:latin typeface="微軟正黑體" panose="020B0604030504040204" pitchFamily="34" charset="-120"/>
              <a:ea typeface="微軟正黑體" panose="020B0604030504040204" pitchFamily="34" charset="-120"/>
            </a:endParaRPr>
          </a:p>
        </p:txBody>
      </p:sp>
      <p:sp>
        <p:nvSpPr>
          <p:cNvPr id="1595" name="Google Shape;1595;p16"/>
          <p:cNvSpPr txBox="1"/>
          <p:nvPr/>
        </p:nvSpPr>
        <p:spPr>
          <a:xfrm>
            <a:off x="-1" y="1925150"/>
            <a:ext cx="1685925"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smtClean="0">
                <a:solidFill>
                  <a:schemeClr val="accent4"/>
                </a:solidFill>
                <a:latin typeface="Cooper Black" panose="0208090404030B020404" pitchFamily="18" charset="0"/>
                <a:ea typeface="Encode Sans Semi Condensed"/>
                <a:cs typeface="Encode Sans Semi Condensed"/>
                <a:sym typeface="Encode Sans Semi Condensed"/>
              </a:rPr>
              <a:t>(2)</a:t>
            </a:r>
            <a:endParaRPr sz="7200" b="1" dirty="0">
              <a:solidFill>
                <a:schemeClr val="accent4"/>
              </a:solidFill>
              <a:latin typeface="Cooper Black" panose="0208090404030B020404" pitchFamily="18" charset="0"/>
              <a:ea typeface="Encode Sans Semi Condensed"/>
              <a:cs typeface="Encode Sans Semi Condensed"/>
              <a:sym typeface="Encode Sans Semi Condensed"/>
            </a:endParaRPr>
          </a:p>
        </p:txBody>
      </p:sp>
    </p:spTree>
    <p:extLst>
      <p:ext uri="{BB962C8B-B14F-4D97-AF65-F5344CB8AC3E}">
        <p14:creationId xmlns:p14="http://schemas.microsoft.com/office/powerpoint/2010/main" val="359255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本土語文師資</a:t>
            </a:r>
            <a:endParaRPr dirty="0">
              <a:highlight>
                <a:srgbClr val="FF00FF"/>
              </a:highlight>
            </a:endParaRPr>
          </a:p>
        </p:txBody>
      </p:sp>
      <p:sp>
        <p:nvSpPr>
          <p:cNvPr id="2" name="文字版面配置區 1">
            <a:extLst>
              <a:ext uri="{FF2B5EF4-FFF2-40B4-BE49-F238E27FC236}">
                <a16:creationId xmlns="" xmlns:a16="http://schemas.microsoft.com/office/drawing/2014/main" id="{9727587E-7B65-4631-B647-5727EE9D86BA}"/>
              </a:ext>
            </a:extLst>
          </p:cNvPr>
          <p:cNvSpPr>
            <a:spLocks noGrp="1"/>
          </p:cNvSpPr>
          <p:nvPr>
            <p:ph type="body" idx="1"/>
          </p:nvPr>
        </p:nvSpPr>
        <p:spPr>
          <a:xfrm>
            <a:off x="702900" y="1430148"/>
            <a:ext cx="6493428" cy="3033900"/>
          </a:xfrm>
        </p:spPr>
        <p:txBody>
          <a:bodyPr/>
          <a:lstStyle/>
          <a:p>
            <a:pPr>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閩客原</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具備下列三種資格之一</a:t>
            </a:r>
            <a:r>
              <a:rPr lang="en-US" altLang="zh-TW" dirty="0">
                <a:latin typeface="微軟正黑體" panose="020B0604030504040204" pitchFamily="34" charset="-120"/>
                <a:ea typeface="微軟正黑體" panose="020B0604030504040204" pitchFamily="34" charset="-120"/>
              </a:rPr>
              <a:t>)</a:t>
            </a:r>
          </a:p>
          <a:p>
            <a:pPr>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rPr>
              <a:t>具本土語文專長教師證書之合格教師</a:t>
            </a:r>
            <a:endParaRPr lang="en-US" altLang="zh-TW"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rPr>
              <a:t>通過本土語言能力認證之合格教師</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閩南語及客語須中高級以上、原民語須高級</a:t>
            </a:r>
            <a:r>
              <a:rPr lang="en-US" altLang="zh-TW" dirty="0">
                <a:latin typeface="微軟正黑體" panose="020B0604030504040204" pitchFamily="34" charset="-120"/>
                <a:ea typeface="微軟正黑體" panose="020B0604030504040204" pitchFamily="34" charset="-120"/>
              </a:rPr>
              <a:t>)</a:t>
            </a:r>
          </a:p>
          <a:p>
            <a:pPr>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rPr>
              <a:t>通過本土語言能力認證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閩南語及客語須中高級以上、原民語須高級</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，並經教學支援工作人員培訓且取得合格證書之本土語文教學支援工作人員。</a:t>
            </a:r>
          </a:p>
        </p:txBody>
      </p:sp>
      <p:sp>
        <p:nvSpPr>
          <p:cNvPr id="1690" name="Google Shape;1690;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本土語文師資</a:t>
            </a:r>
            <a:endParaRPr dirty="0">
              <a:highlight>
                <a:srgbClr val="FF00FF"/>
              </a:highlight>
            </a:endParaRPr>
          </a:p>
        </p:txBody>
      </p:sp>
      <p:sp>
        <p:nvSpPr>
          <p:cNvPr id="2" name="文字版面配置區 1">
            <a:extLst>
              <a:ext uri="{FF2B5EF4-FFF2-40B4-BE49-F238E27FC236}">
                <a16:creationId xmlns="" xmlns:a16="http://schemas.microsoft.com/office/drawing/2014/main" id="{9727587E-7B65-4631-B647-5727EE9D86BA}"/>
              </a:ext>
            </a:extLst>
          </p:cNvPr>
          <p:cNvSpPr>
            <a:spLocks noGrp="1"/>
          </p:cNvSpPr>
          <p:nvPr>
            <p:ph type="body" idx="1"/>
          </p:nvPr>
        </p:nvSpPr>
        <p:spPr>
          <a:xfrm>
            <a:off x="702900" y="1430148"/>
            <a:ext cx="5660100" cy="3033900"/>
          </a:xfrm>
        </p:spPr>
        <p:txBody>
          <a:bodyPr/>
          <a:lstStyle/>
          <a:p>
            <a:pPr>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閩東</a:t>
            </a:r>
            <a:endParaRPr lang="en-US" altLang="zh-TW" dirty="0">
              <a:latin typeface="微軟正黑體" panose="020B0604030504040204" pitchFamily="34" charset="-120"/>
              <a:ea typeface="微軟正黑體" panose="020B0604030504040204" pitchFamily="34" charset="-120"/>
            </a:endParaRPr>
          </a:p>
          <a:p>
            <a:pPr marL="342900" indent="-250825">
              <a:buFont typeface="Wingdings" panose="05000000000000000000" pitchFamily="2" charset="2"/>
              <a:buChar char="ü"/>
            </a:pPr>
            <a:r>
              <a:rPr lang="zh-TW" altLang="en-US" dirty="0">
                <a:solidFill>
                  <a:srgbClr val="000000"/>
                </a:solidFill>
                <a:latin typeface="微軟正黑體" panose="020B0604030504040204" pitchFamily="34" charset="-120"/>
                <a:ea typeface="微軟正黑體" panose="020B0604030504040204" pitchFamily="34" charset="-120"/>
                <a:cs typeface="Arial"/>
                <a:sym typeface="Arial"/>
              </a:rPr>
              <a:t>參加</a:t>
            </a:r>
            <a:r>
              <a:rPr lang="en-US" altLang="zh-TW" dirty="0">
                <a:solidFill>
                  <a:srgbClr val="000000"/>
                </a:solidFill>
                <a:latin typeface="微軟正黑體" panose="020B0604030504040204" pitchFamily="34" charset="-120"/>
                <a:ea typeface="微軟正黑體" panose="020B0604030504040204" pitchFamily="34" charset="-120"/>
                <a:cs typeface="Arial"/>
                <a:sym typeface="Arial"/>
              </a:rPr>
              <a:t>42</a:t>
            </a:r>
            <a:r>
              <a:rPr lang="zh-TW" altLang="en-US" dirty="0">
                <a:solidFill>
                  <a:srgbClr val="000000"/>
                </a:solidFill>
                <a:latin typeface="微軟正黑體" panose="020B0604030504040204" pitchFamily="34" charset="-120"/>
                <a:ea typeface="微軟正黑體" panose="020B0604030504040204" pitchFamily="34" charset="-120"/>
                <a:cs typeface="Arial"/>
                <a:sym typeface="Arial"/>
              </a:rPr>
              <a:t>小時認證研習</a:t>
            </a:r>
            <a:r>
              <a:rPr lang="en-US" altLang="zh-TW" dirty="0">
                <a:solidFill>
                  <a:srgbClr val="000000"/>
                </a:solidFill>
                <a:latin typeface="微軟正黑體" panose="020B0604030504040204" pitchFamily="34" charset="-120"/>
                <a:ea typeface="微軟正黑體" panose="020B0604030504040204" pitchFamily="34" charset="-120"/>
                <a:cs typeface="Arial"/>
                <a:sym typeface="Arial"/>
              </a:rPr>
              <a:t>(</a:t>
            </a:r>
            <a:r>
              <a:rPr lang="zh-TW" altLang="en-US" dirty="0">
                <a:solidFill>
                  <a:srgbClr val="000000"/>
                </a:solidFill>
                <a:latin typeface="微軟正黑體" panose="020B0604030504040204" pitchFamily="34" charset="-120"/>
                <a:ea typeface="微軟正黑體" panose="020B0604030504040204" pitchFamily="34" charset="-120"/>
                <a:cs typeface="Arial"/>
                <a:sym typeface="Arial"/>
              </a:rPr>
              <a:t>教師可免除教育專業科目</a:t>
            </a:r>
            <a:r>
              <a:rPr lang="en-US" altLang="zh-TW" dirty="0">
                <a:solidFill>
                  <a:srgbClr val="000000"/>
                </a:solidFill>
                <a:latin typeface="微軟正黑體" panose="020B0604030504040204" pitchFamily="34" charset="-120"/>
                <a:ea typeface="微軟正黑體" panose="020B0604030504040204" pitchFamily="34" charset="-120"/>
                <a:cs typeface="Arial"/>
                <a:sym typeface="Arial"/>
              </a:rPr>
              <a:t>)</a:t>
            </a:r>
          </a:p>
          <a:p>
            <a:pPr marL="342900" indent="-250825">
              <a:buFont typeface="Wingdings" panose="05000000000000000000" pitchFamily="2" charset="2"/>
              <a:buChar char="ü"/>
            </a:pPr>
            <a:r>
              <a:rPr lang="zh-TW" altLang="en-US" dirty="0">
                <a:solidFill>
                  <a:srgbClr val="000000"/>
                </a:solidFill>
                <a:latin typeface="微軟正黑體" panose="020B0604030504040204" pitchFamily="34" charset="-120"/>
                <a:ea typeface="微軟正黑體" panose="020B0604030504040204" pitchFamily="34" charset="-120"/>
                <a:cs typeface="Arial"/>
                <a:sym typeface="Arial"/>
              </a:rPr>
              <a:t>通過</a:t>
            </a:r>
            <a:r>
              <a:rPr lang="zh-TW" altLang="en-US" dirty="0">
                <a:solidFill>
                  <a:srgbClr val="FF0000"/>
                </a:solidFill>
                <a:latin typeface="微軟正黑體" panose="020B0604030504040204" pitchFamily="34" charset="-120"/>
                <a:ea typeface="微軟正黑體" panose="020B0604030504040204" pitchFamily="34" charset="-120"/>
                <a:cs typeface="Arial"/>
                <a:sym typeface="Arial"/>
              </a:rPr>
              <a:t>筆試</a:t>
            </a:r>
            <a:r>
              <a:rPr lang="zh-TW" altLang="en-US" dirty="0">
                <a:solidFill>
                  <a:srgbClr val="000000"/>
                </a:solidFill>
                <a:latin typeface="微軟正黑體" panose="020B0604030504040204" pitchFamily="34" charset="-120"/>
                <a:ea typeface="微軟正黑體" panose="020B0604030504040204" pitchFamily="34" charset="-120"/>
                <a:cs typeface="Arial"/>
                <a:sym typeface="Arial"/>
              </a:rPr>
              <a:t>及</a:t>
            </a:r>
            <a:r>
              <a:rPr lang="zh-TW" altLang="en-US" dirty="0">
                <a:solidFill>
                  <a:srgbClr val="FF0000"/>
                </a:solidFill>
                <a:latin typeface="微軟正黑體" panose="020B0604030504040204" pitchFamily="34" charset="-120"/>
                <a:ea typeface="微軟正黑體" panose="020B0604030504040204" pitchFamily="34" charset="-120"/>
                <a:cs typeface="Arial"/>
                <a:sym typeface="Arial"/>
              </a:rPr>
              <a:t>教學演示</a:t>
            </a:r>
            <a:r>
              <a:rPr lang="zh-TW" altLang="en-US" dirty="0">
                <a:solidFill>
                  <a:srgbClr val="000000"/>
                </a:solidFill>
                <a:latin typeface="微軟正黑體" panose="020B0604030504040204" pitchFamily="34" charset="-120"/>
                <a:ea typeface="微軟正黑體" panose="020B0604030504040204" pitchFamily="34" charset="-120"/>
                <a:cs typeface="Arial"/>
                <a:sym typeface="Arial"/>
              </a:rPr>
              <a:t>。</a:t>
            </a:r>
          </a:p>
        </p:txBody>
      </p:sp>
      <p:sp>
        <p:nvSpPr>
          <p:cNvPr id="1690" name="Google Shape;1690;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60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6CDDA57-8C93-462D-8232-5B1BBEA214C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臺灣手語師資</a:t>
            </a:r>
          </a:p>
        </p:txBody>
      </p:sp>
      <p:sp>
        <p:nvSpPr>
          <p:cNvPr id="4" name="投影片編號版面配置區 3">
            <a:extLst>
              <a:ext uri="{FF2B5EF4-FFF2-40B4-BE49-F238E27FC236}">
                <a16:creationId xmlns="" xmlns:a16="http://schemas.microsoft.com/office/drawing/2014/main" id="{D2B8F6A4-D0C9-4AD9-8562-CD8171939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5" name="Google Shape;1689;p25">
            <a:extLst>
              <a:ext uri="{FF2B5EF4-FFF2-40B4-BE49-F238E27FC236}">
                <a16:creationId xmlns="" xmlns:a16="http://schemas.microsoft.com/office/drawing/2014/main" id="{8FC2B943-EC71-4055-A184-9B4019CCD08C}"/>
              </a:ext>
            </a:extLst>
          </p:cNvPr>
          <p:cNvGraphicFramePr/>
          <p:nvPr>
            <p:extLst>
              <p:ext uri="{D42A27DB-BD31-4B8C-83A1-F6EECF244321}">
                <p14:modId xmlns:p14="http://schemas.microsoft.com/office/powerpoint/2010/main" val="3249565595"/>
              </p:ext>
            </p:extLst>
          </p:nvPr>
        </p:nvGraphicFramePr>
        <p:xfrm>
          <a:off x="192786" y="1312545"/>
          <a:ext cx="8649087" cy="3726180"/>
        </p:xfrm>
        <a:graphic>
          <a:graphicData uri="http://schemas.openxmlformats.org/drawingml/2006/table">
            <a:tbl>
              <a:tblPr>
                <a:noFill/>
                <a:tableStyleId>{84218DE6-D431-4044-9C84-DCB305295717}</a:tableStyleId>
              </a:tblPr>
              <a:tblGrid>
                <a:gridCol w="972506">
                  <a:extLst>
                    <a:ext uri="{9D8B030D-6E8A-4147-A177-3AD203B41FA5}">
                      <a16:colId xmlns="" xmlns:a16="http://schemas.microsoft.com/office/drawing/2014/main" val="20000"/>
                    </a:ext>
                  </a:extLst>
                </a:gridCol>
                <a:gridCol w="7676581">
                  <a:extLst>
                    <a:ext uri="{9D8B030D-6E8A-4147-A177-3AD203B41FA5}">
                      <a16:colId xmlns="" xmlns:a16="http://schemas.microsoft.com/office/drawing/2014/main" val="20001"/>
                    </a:ext>
                  </a:extLst>
                </a:gridCol>
              </a:tblGrid>
              <a:tr h="811598">
                <a:tc>
                  <a:txBody>
                    <a:bodyPr/>
                    <a:lstStyle/>
                    <a:p>
                      <a:pPr marL="0" lvl="0" indent="0" algn="ctr" rtl="0">
                        <a:spcBef>
                          <a:spcPts val="0"/>
                        </a:spcBef>
                        <a:spcAft>
                          <a:spcPts val="0"/>
                        </a:spcAft>
                        <a:buNone/>
                      </a:pPr>
                      <a:r>
                        <a:rPr lang="zh-TW" altLang="en-US" sz="1400" b="1" dirty="0">
                          <a:solidFill>
                            <a:schemeClr val="dk2"/>
                          </a:solidFill>
                          <a:latin typeface="微軟正黑體" panose="020B0604030504040204" pitchFamily="34" charset="-120"/>
                          <a:ea typeface="微軟正黑體" panose="020B0604030504040204" pitchFamily="34" charset="-120"/>
                          <a:cs typeface="Encode Sans Semi Condensed"/>
                          <a:sym typeface="Encode Sans Semi Condensed"/>
                        </a:rPr>
                        <a:t>正式</a:t>
                      </a:r>
                      <a:endParaRPr lang="en-US" altLang="zh-TW" sz="1400" b="1" dirty="0">
                        <a:solidFill>
                          <a:schemeClr val="dk2"/>
                        </a:solidFill>
                        <a:latin typeface="微軟正黑體" panose="020B0604030504040204" pitchFamily="34" charset="-120"/>
                        <a:ea typeface="微軟正黑體" panose="020B0604030504040204" pitchFamily="34" charset="-120"/>
                        <a:cs typeface="Encode Sans Semi Condensed"/>
                        <a:sym typeface="Encode Sans Semi Condensed"/>
                      </a:endParaRPr>
                    </a:p>
                    <a:p>
                      <a:pPr marL="0" lvl="0" indent="0" algn="ctr" rtl="0">
                        <a:spcBef>
                          <a:spcPts val="0"/>
                        </a:spcBef>
                        <a:spcAft>
                          <a:spcPts val="0"/>
                        </a:spcAft>
                        <a:buNone/>
                      </a:pPr>
                      <a:r>
                        <a:rPr lang="zh-TW" altLang="en-US" sz="1400" b="1" dirty="0">
                          <a:solidFill>
                            <a:schemeClr val="dk2"/>
                          </a:solidFill>
                          <a:latin typeface="微軟正黑體" panose="020B0604030504040204" pitchFamily="34" charset="-120"/>
                          <a:ea typeface="微軟正黑體" panose="020B0604030504040204" pitchFamily="34" charset="-120"/>
                          <a:cs typeface="Encode Sans Semi Condensed"/>
                          <a:sym typeface="Encode Sans Semi Condensed"/>
                        </a:rPr>
                        <a:t>教師</a:t>
                      </a:r>
                      <a:endParaRPr sz="1400" b="1" dirty="0">
                        <a:solidFill>
                          <a:schemeClr val="dk2"/>
                        </a:solidFill>
                        <a:latin typeface="微軟正黑體" panose="020B0604030504040204" pitchFamily="34" charset="-120"/>
                        <a:ea typeface="微軟正黑體" panose="020B0604030504040204" pitchFamily="34" charset="-120"/>
                        <a:cs typeface="Encode Sans Semi Condensed"/>
                        <a:sym typeface="Encode Sans Semi Condensed"/>
                      </a:endParaRPr>
                    </a:p>
                  </a:txBody>
                  <a:tcPr marL="91425" marR="91425" marT="68575" marB="68575" anchor="ctr">
                    <a:lnL w="28575" cap="flat" cmpd="sng" algn="ctr">
                      <a:solidFill>
                        <a:srgbClr val="0070C0"/>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marL="228600" indent="-228600">
                        <a:buFont typeface="+mj-lt"/>
                        <a:buAutoNum type="arabicPeriod"/>
                      </a:pPr>
                      <a:r>
                        <a:rPr lang="zh-TW" altLang="en-US" sz="1600" b="0" i="0" u="none" strike="noStrike" cap="none" dirty="0">
                          <a:solidFill>
                            <a:schemeClr val="tx1"/>
                          </a:solidFill>
                          <a:effectLst/>
                          <a:latin typeface="Arial"/>
                          <a:cs typeface="Arial"/>
                          <a:sym typeface="Arial"/>
                        </a:rPr>
                        <a:t>參加</a:t>
                      </a:r>
                      <a:r>
                        <a:rPr lang="en-US" altLang="zh-TW" sz="1600" b="0" i="0" u="none" strike="noStrike" cap="none" dirty="0">
                          <a:solidFill>
                            <a:srgbClr val="FF0000"/>
                          </a:solidFill>
                          <a:effectLst/>
                          <a:latin typeface="Arial"/>
                          <a:cs typeface="Arial"/>
                          <a:sym typeface="Arial"/>
                        </a:rPr>
                        <a:t>108</a:t>
                      </a:r>
                      <a:r>
                        <a:rPr lang="zh-TW" altLang="en-US" sz="1600" b="0" i="0" u="none" strike="noStrike" cap="none" dirty="0">
                          <a:solidFill>
                            <a:srgbClr val="FF0000"/>
                          </a:solidFill>
                          <a:effectLst/>
                          <a:latin typeface="Arial"/>
                          <a:cs typeface="Arial"/>
                          <a:sym typeface="Arial"/>
                        </a:rPr>
                        <a:t>小時</a:t>
                      </a:r>
                      <a:r>
                        <a:rPr lang="zh-TW" altLang="en-US" sz="1600" b="0" i="0" u="none" strike="noStrike" cap="none" dirty="0">
                          <a:solidFill>
                            <a:schemeClr val="tx1"/>
                          </a:solidFill>
                          <a:effectLst/>
                          <a:latin typeface="Arial"/>
                          <a:cs typeface="Arial"/>
                          <a:sym typeface="Arial"/>
                        </a:rPr>
                        <a:t>高級中等以下學校臺灣手語教師培訓及認證認證研習之合格教師。</a:t>
                      </a:r>
                      <a:endParaRPr lang="en-US" altLang="zh-TW" sz="1600" b="0" i="0" u="none" strike="noStrike" cap="none" dirty="0">
                        <a:solidFill>
                          <a:schemeClr val="tx1"/>
                        </a:solidFill>
                        <a:effectLst/>
                        <a:latin typeface="Arial"/>
                        <a:cs typeface="Arial"/>
                        <a:sym typeface="Arial"/>
                      </a:endParaRPr>
                    </a:p>
                    <a:p>
                      <a:pPr marL="228600" indent="-228600">
                        <a:buFont typeface="+mj-lt"/>
                        <a:buAutoNum type="arabicPeriod"/>
                      </a:pPr>
                      <a:r>
                        <a:rPr lang="zh-TW" altLang="en-US" sz="1600" b="0" i="0" u="none" strike="noStrike" cap="none" dirty="0">
                          <a:solidFill>
                            <a:schemeClr val="tx1"/>
                          </a:solidFill>
                          <a:effectLst/>
                          <a:latin typeface="Arial"/>
                          <a:cs typeface="Arial"/>
                          <a:sym typeface="Arial"/>
                        </a:rPr>
                        <a:t>通過手語測驗、筆試及教學演示者。</a:t>
                      </a:r>
                    </a:p>
                  </a:txBody>
                  <a:tcPr marL="91425" marR="91425" marT="68575" marB="68575" anchor="ctr">
                    <a:lnL w="12700" cap="flat" cmpd="sng" algn="ctr">
                      <a:solidFill>
                        <a:schemeClr val="accent2">
                          <a:lumMod val="20000"/>
                          <a:lumOff val="8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lt2"/>
                    </a:solidFill>
                  </a:tcPr>
                </a:tc>
                <a:extLst>
                  <a:ext uri="{0D108BD9-81ED-4DB2-BD59-A6C34878D82A}">
                    <a16:rowId xmlns="" xmlns:a16="http://schemas.microsoft.com/office/drawing/2014/main" val="10001"/>
                  </a:ext>
                </a:extLst>
              </a:tr>
              <a:tr h="2914582">
                <a:tc>
                  <a:txBody>
                    <a:bodyPr/>
                    <a:lstStyle/>
                    <a:p>
                      <a:pPr marL="0" lvl="0" indent="0" algn="r" rtl="0">
                        <a:spcBef>
                          <a:spcPts val="0"/>
                        </a:spcBef>
                        <a:spcAft>
                          <a:spcPts val="0"/>
                        </a:spcAft>
                        <a:buNone/>
                      </a:pPr>
                      <a:r>
                        <a:rPr lang="zh-TW" altLang="en-US" sz="1400" b="1" dirty="0">
                          <a:solidFill>
                            <a:schemeClr val="dk2"/>
                          </a:solidFill>
                          <a:latin typeface="微軟正黑體" panose="020B0604030504040204" pitchFamily="34" charset="-120"/>
                          <a:ea typeface="微軟正黑體" panose="020B0604030504040204" pitchFamily="34" charset="-120"/>
                          <a:cs typeface="Encode Sans Semi Condensed"/>
                          <a:sym typeface="Encode Sans Semi Condensed"/>
                        </a:rPr>
                        <a:t>教學支援人員</a:t>
                      </a:r>
                      <a:endParaRPr sz="1400" b="1" dirty="0">
                        <a:solidFill>
                          <a:schemeClr val="dk2"/>
                        </a:solidFill>
                        <a:latin typeface="微軟正黑體" panose="020B0604030504040204" pitchFamily="34" charset="-120"/>
                        <a:ea typeface="微軟正黑體" panose="020B0604030504040204" pitchFamily="34" charset="-120"/>
                        <a:cs typeface="Encode Sans Semi Condensed"/>
                        <a:sym typeface="Encode Sans Semi Condensed"/>
                      </a:endParaRPr>
                    </a:p>
                  </a:txBody>
                  <a:tcPr marL="91425" marR="91425" marT="68575" marB="68575" anchor="ctr">
                    <a:lnL w="28575" cap="flat" cmpd="sng" algn="ctr">
                      <a:solidFill>
                        <a:srgbClr val="0070C0"/>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zh-TW" altLang="en-US" sz="1600" b="1" i="0" u="none" strike="noStrike" cap="none" dirty="0">
                          <a:solidFill>
                            <a:schemeClr val="tx1"/>
                          </a:solidFill>
                          <a:effectLst/>
                          <a:latin typeface="Arial"/>
                          <a:ea typeface="Arial"/>
                          <a:cs typeface="Arial"/>
                          <a:sym typeface="Arial"/>
                        </a:rPr>
                        <a:t>符合下列資格人員，</a:t>
                      </a:r>
                      <a:r>
                        <a:rPr lang="zh-TW" altLang="en-US" sz="1600" b="1" i="0" u="none" strike="noStrike" cap="none" dirty="0">
                          <a:solidFill>
                            <a:srgbClr val="FF0000"/>
                          </a:solidFill>
                          <a:effectLst/>
                          <a:latin typeface="Arial"/>
                          <a:ea typeface="Arial"/>
                          <a:cs typeface="Arial"/>
                          <a:sym typeface="Arial"/>
                        </a:rPr>
                        <a:t>參加</a:t>
                      </a:r>
                      <a:r>
                        <a:rPr lang="en-US" altLang="zh-TW" sz="1600" b="1" i="0" u="none" strike="noStrike" cap="none" dirty="0">
                          <a:solidFill>
                            <a:srgbClr val="FF0000"/>
                          </a:solidFill>
                          <a:effectLst/>
                          <a:latin typeface="Arial"/>
                          <a:ea typeface="Arial"/>
                          <a:cs typeface="Arial"/>
                          <a:sym typeface="Arial"/>
                        </a:rPr>
                        <a:t>42</a:t>
                      </a:r>
                      <a:r>
                        <a:rPr lang="zh-TW" altLang="en-US" sz="1600" b="1" i="0" u="none" strike="noStrike" cap="none" dirty="0">
                          <a:solidFill>
                            <a:srgbClr val="FF0000"/>
                          </a:solidFill>
                          <a:effectLst/>
                          <a:latin typeface="Arial"/>
                          <a:ea typeface="Arial"/>
                          <a:cs typeface="Arial"/>
                          <a:sym typeface="Arial"/>
                        </a:rPr>
                        <a:t>小時培訓及認證研習</a:t>
                      </a:r>
                      <a:r>
                        <a:rPr lang="zh-TW" altLang="en-US" sz="1600" b="1" i="0" u="none" strike="noStrike" cap="none" dirty="0">
                          <a:solidFill>
                            <a:schemeClr val="tx1"/>
                          </a:solidFill>
                          <a:effectLst/>
                          <a:latin typeface="Arial"/>
                          <a:ea typeface="Arial"/>
                          <a:cs typeface="Arial"/>
                          <a:sym typeface="Arial"/>
                        </a:rPr>
                        <a:t>，並</a:t>
                      </a:r>
                      <a:r>
                        <a:rPr lang="zh-TW" altLang="en-US" sz="1600" b="1" i="0" u="none" strike="noStrike" cap="none" dirty="0">
                          <a:solidFill>
                            <a:schemeClr val="tx1"/>
                          </a:solidFill>
                          <a:effectLst/>
                          <a:latin typeface="Arial"/>
                          <a:cs typeface="Arial"/>
                          <a:sym typeface="Arial"/>
                        </a:rPr>
                        <a:t>通過</a:t>
                      </a:r>
                      <a:r>
                        <a:rPr lang="zh-TW" altLang="en-US" sz="1600" b="1" i="0" u="none" strike="noStrike" cap="none" dirty="0">
                          <a:solidFill>
                            <a:srgbClr val="FF0000"/>
                          </a:solidFill>
                          <a:effectLst/>
                          <a:latin typeface="Arial"/>
                          <a:cs typeface="Arial"/>
                          <a:sym typeface="Arial"/>
                        </a:rPr>
                        <a:t>手語測驗、筆試及教學演示</a:t>
                      </a:r>
                      <a:r>
                        <a:rPr lang="zh-TW" altLang="en-US" sz="1600" b="1" i="0" u="none" strike="noStrike" cap="none" dirty="0">
                          <a:solidFill>
                            <a:schemeClr val="tx1"/>
                          </a:solidFill>
                          <a:effectLst/>
                          <a:latin typeface="Arial"/>
                          <a:cs typeface="Arial"/>
                          <a:sym typeface="Arial"/>
                        </a:rPr>
                        <a:t>，</a:t>
                      </a:r>
                      <a:r>
                        <a:rPr lang="zh-TW" altLang="en-US" sz="1600" b="1" i="0" u="none" strike="noStrike" cap="none" dirty="0">
                          <a:solidFill>
                            <a:schemeClr val="tx1"/>
                          </a:solidFill>
                          <a:effectLst/>
                          <a:latin typeface="Arial"/>
                          <a:ea typeface="Arial"/>
                          <a:cs typeface="Arial"/>
                          <a:sym typeface="Arial"/>
                        </a:rPr>
                        <a:t>取得合格證書之臺灣手語教學支援工作人員：</a:t>
                      </a:r>
                      <a:endParaRPr lang="zh-TW" altLang="en-US" sz="1600" b="1" i="0" u="none" strike="noStrike" cap="none" dirty="0">
                        <a:solidFill>
                          <a:schemeClr val="tx1"/>
                        </a:solidFill>
                        <a:effectLst/>
                        <a:latin typeface="Arial"/>
                        <a:cs typeface="Arial"/>
                        <a:sym typeface="Arial"/>
                      </a:endParaRPr>
                    </a:p>
                    <a:p>
                      <a:pPr marL="228600" indent="-228600">
                        <a:buFont typeface="+mj-lt"/>
                        <a:buAutoNum type="arabicPeriod"/>
                      </a:pPr>
                      <a:r>
                        <a:rPr lang="zh-TW" altLang="en-US" sz="1600" b="0" i="0" u="none" strike="noStrike" cap="none" dirty="0">
                          <a:solidFill>
                            <a:schemeClr val="tx1"/>
                          </a:solidFill>
                          <a:effectLst/>
                          <a:latin typeface="Arial"/>
                          <a:ea typeface="Arial"/>
                          <a:cs typeface="Arial"/>
                          <a:sym typeface="Arial"/>
                        </a:rPr>
                        <a:t>具備臺灣手語溝通能力，並有手語教學經驗達</a:t>
                      </a:r>
                      <a:r>
                        <a:rPr lang="en-US" altLang="zh-TW" sz="1600" b="0" i="0" u="none" strike="noStrike" cap="none" dirty="0">
                          <a:solidFill>
                            <a:schemeClr val="tx1"/>
                          </a:solidFill>
                          <a:effectLst/>
                          <a:latin typeface="Arial"/>
                          <a:ea typeface="Arial"/>
                          <a:cs typeface="Arial"/>
                          <a:sym typeface="Arial"/>
                        </a:rPr>
                        <a:t>72</a:t>
                      </a:r>
                      <a:r>
                        <a:rPr lang="zh-TW" altLang="en-US" sz="1600" b="0" i="0" u="none" strike="noStrike" cap="none" dirty="0">
                          <a:solidFill>
                            <a:schemeClr val="tx1"/>
                          </a:solidFill>
                          <a:effectLst/>
                          <a:latin typeface="Arial"/>
                          <a:ea typeface="Arial"/>
                          <a:cs typeface="Arial"/>
                          <a:sym typeface="Arial"/>
                        </a:rPr>
                        <a:t>小時以上者。</a:t>
                      </a:r>
                    </a:p>
                    <a:p>
                      <a:pPr marL="228600" indent="-228600">
                        <a:buFont typeface="+mj-lt"/>
                        <a:buAutoNum type="arabicPeriod"/>
                      </a:pPr>
                      <a:r>
                        <a:rPr lang="zh-TW" altLang="en-US" sz="1600" b="0" i="0" u="none" strike="noStrike" cap="none" dirty="0">
                          <a:solidFill>
                            <a:schemeClr val="tx1"/>
                          </a:solidFill>
                          <a:effectLst/>
                          <a:latin typeface="Arial"/>
                          <a:ea typeface="Arial"/>
                          <a:cs typeface="Arial"/>
                          <a:sym typeface="Arial"/>
                        </a:rPr>
                        <a:t>曾擔任政府機關或文教機構手語導覽影片示範者或導覽人員，服務合計達</a:t>
                      </a:r>
                      <a:r>
                        <a:rPr lang="en-US" altLang="zh-TW" sz="1600" b="0" i="0" u="none" strike="noStrike" cap="none" dirty="0">
                          <a:solidFill>
                            <a:schemeClr val="tx1"/>
                          </a:solidFill>
                          <a:effectLst/>
                          <a:latin typeface="Arial"/>
                          <a:ea typeface="Arial"/>
                          <a:cs typeface="Arial"/>
                          <a:sym typeface="Arial"/>
                        </a:rPr>
                        <a:t>72</a:t>
                      </a:r>
                      <a:r>
                        <a:rPr lang="zh-TW" altLang="en-US" sz="1600" b="0" i="0" u="none" strike="noStrike" cap="none" dirty="0">
                          <a:solidFill>
                            <a:schemeClr val="tx1"/>
                          </a:solidFill>
                          <a:effectLst/>
                          <a:latin typeface="Arial"/>
                          <a:ea typeface="Arial"/>
                          <a:cs typeface="Arial"/>
                          <a:sym typeface="Arial"/>
                        </a:rPr>
                        <a:t>小時以上者。</a:t>
                      </a:r>
                    </a:p>
                    <a:p>
                      <a:pPr marL="228600" indent="-228600">
                        <a:buFont typeface="+mj-lt"/>
                        <a:buAutoNum type="arabicPeriod"/>
                      </a:pPr>
                      <a:r>
                        <a:rPr lang="zh-TW" altLang="en-US" sz="1600" b="0" i="0" u="none" strike="noStrike" cap="none" dirty="0">
                          <a:solidFill>
                            <a:schemeClr val="tx1"/>
                          </a:solidFill>
                          <a:effectLst/>
                          <a:latin typeface="Arial"/>
                          <a:ea typeface="Arial"/>
                          <a:cs typeface="Arial"/>
                          <a:sym typeface="Arial"/>
                        </a:rPr>
                        <a:t>具備臺灣手語溝通能力，並有手語教學經驗且曾擔任政府機關或文教機構手語導覽影片示範者或導覽人員，前兩項教學與服務時數總計共達</a:t>
                      </a:r>
                      <a:r>
                        <a:rPr lang="en-US" altLang="zh-TW" sz="1600" b="0" i="0" u="none" strike="noStrike" cap="none" dirty="0">
                          <a:solidFill>
                            <a:schemeClr val="tx1"/>
                          </a:solidFill>
                          <a:effectLst/>
                          <a:latin typeface="Arial"/>
                          <a:ea typeface="Arial"/>
                          <a:cs typeface="Arial"/>
                          <a:sym typeface="Arial"/>
                        </a:rPr>
                        <a:t>72</a:t>
                      </a:r>
                      <a:r>
                        <a:rPr lang="zh-TW" altLang="en-US" sz="1600" b="0" i="0" u="none" strike="noStrike" cap="none" dirty="0">
                          <a:solidFill>
                            <a:schemeClr val="tx1"/>
                          </a:solidFill>
                          <a:effectLst/>
                          <a:latin typeface="Arial"/>
                          <a:ea typeface="Arial"/>
                          <a:cs typeface="Arial"/>
                          <a:sym typeface="Arial"/>
                        </a:rPr>
                        <a:t>小時以上者。</a:t>
                      </a:r>
                    </a:p>
                    <a:p>
                      <a:pPr marL="228600" indent="-228600">
                        <a:buFont typeface="+mj-lt"/>
                        <a:buAutoNum type="arabicPeriod"/>
                      </a:pPr>
                      <a:r>
                        <a:rPr lang="zh-TW" altLang="en-US" sz="1600" b="0" i="0" u="none" strike="noStrike" cap="none" dirty="0">
                          <a:solidFill>
                            <a:schemeClr val="tx1"/>
                          </a:solidFill>
                          <a:effectLst/>
                          <a:latin typeface="Arial"/>
                          <a:ea typeface="Arial"/>
                          <a:cs typeface="Arial"/>
                          <a:sym typeface="Arial"/>
                        </a:rPr>
                        <a:t>領有</a:t>
                      </a:r>
                      <a:r>
                        <a:rPr lang="zh-TW" altLang="en-US" sz="1600" b="0" i="0" u="none" strike="noStrike" cap="none" dirty="0">
                          <a:solidFill>
                            <a:srgbClr val="FF0000"/>
                          </a:solidFill>
                          <a:effectLst/>
                          <a:latin typeface="Arial"/>
                          <a:ea typeface="Arial"/>
                          <a:cs typeface="Arial"/>
                          <a:sym typeface="Arial"/>
                        </a:rPr>
                        <a:t>手語翻譯丙級或乙級技術士檢定證照</a:t>
                      </a:r>
                      <a:r>
                        <a:rPr lang="zh-TW" altLang="en-US" sz="1600" b="0" i="0" u="none" strike="noStrike" cap="none" dirty="0">
                          <a:solidFill>
                            <a:schemeClr val="tx1"/>
                          </a:solidFill>
                          <a:effectLst/>
                          <a:latin typeface="Arial"/>
                          <a:ea typeface="Arial"/>
                          <a:cs typeface="Arial"/>
                          <a:sym typeface="Arial"/>
                        </a:rPr>
                        <a:t>者。</a:t>
                      </a:r>
                    </a:p>
                    <a:p>
                      <a:pPr marL="228600" indent="-228600">
                        <a:buFont typeface="+mj-lt"/>
                        <a:buAutoNum type="arabicPeriod"/>
                      </a:pPr>
                      <a:r>
                        <a:rPr lang="zh-TW" altLang="en-US" sz="1600" b="0" i="0" u="none" strike="noStrike" cap="none" dirty="0">
                          <a:solidFill>
                            <a:schemeClr val="tx1"/>
                          </a:solidFill>
                          <a:effectLst/>
                          <a:latin typeface="Arial"/>
                          <a:ea typeface="Arial"/>
                          <a:cs typeface="Arial"/>
                          <a:sym typeface="Arial"/>
                        </a:rPr>
                        <a:t>曾具有擔任勞動部技能檢定中心</a:t>
                      </a:r>
                      <a:r>
                        <a:rPr lang="zh-TW" altLang="en-US" sz="1600" b="0" i="0" u="none" strike="noStrike" cap="none" dirty="0">
                          <a:solidFill>
                            <a:srgbClr val="FF0000"/>
                          </a:solidFill>
                          <a:effectLst/>
                          <a:latin typeface="Arial"/>
                          <a:ea typeface="Arial"/>
                          <a:cs typeface="Arial"/>
                          <a:sym typeface="Arial"/>
                        </a:rPr>
                        <a:t>手語翻譯監評人員</a:t>
                      </a:r>
                      <a:r>
                        <a:rPr lang="zh-TW" altLang="en-US" sz="1600" b="0" i="0" u="none" strike="noStrike" cap="none" dirty="0">
                          <a:solidFill>
                            <a:schemeClr val="tx1"/>
                          </a:solidFill>
                          <a:effectLst/>
                          <a:latin typeface="Arial"/>
                          <a:ea typeface="Arial"/>
                          <a:cs typeface="Arial"/>
                          <a:sym typeface="Arial"/>
                        </a:rPr>
                        <a:t>資格者。</a:t>
                      </a:r>
                    </a:p>
                    <a:p>
                      <a:pPr marL="228600" indent="-228600">
                        <a:buFont typeface="+mj-lt"/>
                        <a:buAutoNum type="arabicPeriod"/>
                      </a:pPr>
                      <a:r>
                        <a:rPr lang="zh-TW" altLang="en-US" sz="1600" b="0" i="0" u="none" strike="noStrike" cap="none" dirty="0">
                          <a:solidFill>
                            <a:schemeClr val="tx1"/>
                          </a:solidFill>
                          <a:effectLst/>
                          <a:latin typeface="Arial"/>
                          <a:ea typeface="Arial"/>
                          <a:cs typeface="Arial"/>
                          <a:sym typeface="Arial"/>
                        </a:rPr>
                        <a:t>具備臺灣手語基本能力，對於手語教學及考取手語認證證照具有濃厚興趣，經</a:t>
                      </a:r>
                      <a:r>
                        <a:rPr lang="zh-TW" altLang="en-US" sz="1600" b="0" i="0" u="none" strike="noStrike" cap="none" dirty="0">
                          <a:solidFill>
                            <a:srgbClr val="FF0000"/>
                          </a:solidFill>
                          <a:effectLst/>
                          <a:latin typeface="Arial"/>
                          <a:ea typeface="Arial"/>
                          <a:cs typeface="Arial"/>
                          <a:sym typeface="Arial"/>
                        </a:rPr>
                        <a:t>「手語能力檢測」通過</a:t>
                      </a:r>
                      <a:r>
                        <a:rPr lang="zh-TW" altLang="en-US" sz="1600" b="0" i="0" u="none" strike="noStrike" cap="none" dirty="0">
                          <a:solidFill>
                            <a:schemeClr val="tx1"/>
                          </a:solidFill>
                          <a:effectLst/>
                          <a:latin typeface="Arial"/>
                          <a:ea typeface="Arial"/>
                          <a:cs typeface="Arial"/>
                          <a:sym typeface="Arial"/>
                        </a:rPr>
                        <a:t>者。</a:t>
                      </a:r>
                    </a:p>
                  </a:txBody>
                  <a:tcPr marL="91425" marR="91425" marT="68575" marB="68575" anchor="ctr">
                    <a:lnL w="12700" cap="flat" cmpd="sng" algn="ctr">
                      <a:solidFill>
                        <a:schemeClr val="accent2">
                          <a:lumMod val="20000"/>
                          <a:lumOff val="8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lt2"/>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97665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634812" y="2326829"/>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配套措施</a:t>
            </a:r>
            <a:endParaRPr b="0" dirty="0">
              <a:solidFill>
                <a:srgbClr val="FFFF00"/>
              </a:solidFill>
              <a:latin typeface="微軟正黑體" panose="020B0604030504040204" pitchFamily="34" charset="-120"/>
              <a:ea typeface="微軟正黑體" panose="020B0604030504040204" pitchFamily="34" charset="-120"/>
            </a:endParaRPr>
          </a:p>
        </p:txBody>
      </p:sp>
      <p:sp>
        <p:nvSpPr>
          <p:cNvPr id="1595" name="Google Shape;1595;p16"/>
          <p:cNvSpPr txBox="1"/>
          <p:nvPr/>
        </p:nvSpPr>
        <p:spPr>
          <a:xfrm>
            <a:off x="0" y="1925150"/>
            <a:ext cx="165735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smtClean="0">
                <a:solidFill>
                  <a:schemeClr val="accent4"/>
                </a:solidFill>
                <a:latin typeface="Cooper Black" panose="0208090404030B020404" pitchFamily="18" charset="0"/>
                <a:ea typeface="Encode Sans Semi Condensed"/>
                <a:cs typeface="Encode Sans Semi Condensed"/>
                <a:sym typeface="Encode Sans Semi Condensed"/>
              </a:rPr>
              <a:t>(3)</a:t>
            </a:r>
            <a:endParaRPr sz="7200" b="1" dirty="0">
              <a:solidFill>
                <a:schemeClr val="accent4"/>
              </a:solidFill>
              <a:latin typeface="Cooper Black" panose="0208090404030B020404" pitchFamily="18" charset="0"/>
              <a:ea typeface="Encode Sans Semi Condensed"/>
              <a:cs typeface="Encode Sans Semi Condensed"/>
              <a:sym typeface="Encode Sans Semi Condensed"/>
            </a:endParaRPr>
          </a:p>
        </p:txBody>
      </p:sp>
    </p:spTree>
    <p:extLst>
      <p:ext uri="{BB962C8B-B14F-4D97-AF65-F5344CB8AC3E}">
        <p14:creationId xmlns:p14="http://schemas.microsoft.com/office/powerpoint/2010/main" val="104403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1048521" y="910557"/>
            <a:ext cx="5134800" cy="35100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altLang="zh-TW" u="sng" dirty="0" smtClean="0">
                <a:latin typeface="Cooper Black" panose="0208090404030B020404" pitchFamily="18" charset="0"/>
              </a:rPr>
              <a:t>STEP</a:t>
            </a:r>
            <a:r>
              <a:rPr lang="zh-TW" altLang="en-US" u="sng" dirty="0" smtClean="0">
                <a:latin typeface="Cooper Black" panose="0208090404030B020404" pitchFamily="18" charset="0"/>
              </a:rPr>
              <a:t> </a:t>
            </a:r>
            <a:r>
              <a:rPr lang="en-US" altLang="zh-TW" u="sng" dirty="0">
                <a:latin typeface="Cooper Black" panose="0208090404030B020404" pitchFamily="18" charset="0"/>
              </a:rPr>
              <a:t>1</a:t>
            </a:r>
          </a:p>
          <a:p>
            <a:pPr marL="0" lvl="0" indent="0" algn="ctr" rtl="0">
              <a:spcBef>
                <a:spcPts val="0"/>
              </a:spcBef>
              <a:spcAft>
                <a:spcPts val="800"/>
              </a:spcAft>
              <a:buNone/>
            </a:pPr>
            <a:r>
              <a:rPr lang="zh-TW" altLang="en-US" sz="4800" b="1" dirty="0">
                <a:solidFill>
                  <a:srgbClr val="0070C0"/>
                </a:solidFill>
                <a:latin typeface="Wide Latin" panose="020A0A07050505020404" pitchFamily="18" charset="0"/>
                <a:ea typeface="微軟正黑體" panose="020B0604030504040204" pitchFamily="34" charset="-120"/>
              </a:rPr>
              <a:t>師資整備</a:t>
            </a:r>
            <a:endParaRPr b="1" dirty="0">
              <a:solidFill>
                <a:srgbClr val="0070C0"/>
              </a:solidFill>
              <a:latin typeface="Wide Latin" panose="020A0A07050505020404" pitchFamily="18" charset="0"/>
              <a:ea typeface="微軟正黑體" panose="020B0604030504040204" pitchFamily="34" charset="-120"/>
            </a:endParaRPr>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21"/>
          <p:cNvSpPr txBox="1">
            <a:spLocks noGrp="1"/>
          </p:cNvSpPr>
          <p:nvPr>
            <p:ph type="title"/>
          </p:nvPr>
        </p:nvSpPr>
        <p:spPr>
          <a:xfrm>
            <a:off x="676006" y="660097"/>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smtClean="0">
                <a:latin typeface="微軟正黑體" panose="020B0604030504040204" pitchFamily="34" charset="-120"/>
                <a:ea typeface="微軟正黑體" panose="020B0604030504040204" pitchFamily="34" charset="-120"/>
              </a:rPr>
              <a:t>國教署補助</a:t>
            </a:r>
            <a:r>
              <a:rPr lang="zh-TW" altLang="en-US" dirty="0">
                <a:latin typeface="微軟正黑體" panose="020B0604030504040204" pitchFamily="34" charset="-120"/>
                <a:ea typeface="微軟正黑體" panose="020B0604030504040204" pitchFamily="34" charset="-120"/>
              </a:rPr>
              <a:t>措施</a:t>
            </a:r>
            <a:endParaRPr sz="2300" dirty="0">
              <a:highlight>
                <a:srgbClr val="FF00FF"/>
              </a:highlight>
            </a:endParaRPr>
          </a:p>
        </p:txBody>
      </p:sp>
      <p:sp>
        <p:nvSpPr>
          <p:cNvPr id="1633" name="Google Shape;1633;p21"/>
          <p:cNvSpPr txBox="1">
            <a:spLocks noGrp="1"/>
          </p:cNvSpPr>
          <p:nvPr>
            <p:ph type="body" idx="1"/>
          </p:nvPr>
        </p:nvSpPr>
        <p:spPr>
          <a:xfrm>
            <a:off x="2705807" y="1131398"/>
            <a:ext cx="2093832" cy="374540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spcFirstLastPara="1" wrap="square" lIns="0" tIns="0" rIns="0" bIns="0" anchor="t" anchorCtr="0">
            <a:noAutofit/>
          </a:bodyPr>
          <a:lstStyle/>
          <a:p>
            <a:pPr marL="0" lvl="0" indent="0" algn="ctr" rtl="0">
              <a:spcBef>
                <a:spcPts val="0"/>
              </a:spcBef>
              <a:spcAft>
                <a:spcPts val="0"/>
              </a:spcAft>
              <a:buNone/>
            </a:pPr>
            <a:r>
              <a:rPr lang="zh-TW" altLang="en-US" b="1" dirty="0">
                <a:solidFill>
                  <a:srgbClr val="002060"/>
                </a:solidFill>
                <a:latin typeface="微軟正黑體" panose="020B0604030504040204" pitchFamily="34" charset="-120"/>
                <a:ea typeface="微軟正黑體" panose="020B0604030504040204" pitchFamily="34" charset="-120"/>
              </a:rPr>
              <a:t>交通費</a:t>
            </a:r>
            <a:r>
              <a:rPr lang="zh-TW" altLang="en-US" b="1" dirty="0" smtClean="0">
                <a:solidFill>
                  <a:srgbClr val="002060"/>
                </a:solidFill>
                <a:latin typeface="微軟正黑體" panose="020B0604030504040204" pitchFamily="34" charset="-120"/>
                <a:ea typeface="微軟正黑體" panose="020B0604030504040204" pitchFamily="34" charset="-120"/>
              </a:rPr>
              <a:t>補助</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教師</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教支人員</a:t>
            </a:r>
            <a:r>
              <a:rPr lang="en-US" altLang="zh-TW" b="1" dirty="0" smtClean="0">
                <a:solidFill>
                  <a:srgbClr val="002060"/>
                </a:solidFill>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buClr>
                <a:srgbClr val="002060"/>
              </a:buClr>
              <a:buFont typeface="Wingdings" panose="05000000000000000000" pitchFamily="2" charset="2"/>
              <a:buChar char="u"/>
            </a:pPr>
            <a:r>
              <a:rPr lang="zh-TW" altLang="en-US" sz="1600" dirty="0">
                <a:latin typeface="微軟正黑體" panose="020B0604030504040204" pitchFamily="34" charset="-120"/>
                <a:ea typeface="微軟正黑體" panose="020B0604030504040204" pitchFamily="34" charset="-120"/>
              </a:rPr>
              <a:t>教師跨校者亦為交通費補助對象</a:t>
            </a:r>
            <a:endParaRPr lang="en-US" altLang="zh-TW" sz="1600" dirty="0">
              <a:latin typeface="微軟正黑體" panose="020B0604030504040204" pitchFamily="34" charset="-120"/>
              <a:ea typeface="微軟正黑體" panose="020B0604030504040204" pitchFamily="34" charset="-120"/>
            </a:endParaRPr>
          </a:p>
          <a:p>
            <a:pPr marL="285750" indent="-285750">
              <a:buClr>
                <a:srgbClr val="002060"/>
              </a:buClr>
              <a:buFont typeface="Wingdings" panose="05000000000000000000" pitchFamily="2" charset="2"/>
              <a:buChar char="u"/>
            </a:pPr>
            <a:r>
              <a:rPr lang="zh-TW" altLang="en-US" sz="1600" dirty="0">
                <a:latin typeface="微軟正黑體" panose="020B0604030504040204" pitchFamily="34" charset="-120"/>
                <a:ea typeface="微軟正黑體" panose="020B0604030504040204" pitchFamily="34" charset="-120"/>
              </a:rPr>
              <a:t>提高交通費補助，最高至</a:t>
            </a:r>
            <a:r>
              <a:rPr lang="en-US" altLang="zh-TW" sz="1600" dirty="0">
                <a:latin typeface="微軟正黑體" panose="020B0604030504040204" pitchFamily="34" charset="-120"/>
                <a:ea typeface="微軟正黑體" panose="020B0604030504040204" pitchFamily="34" charset="-120"/>
              </a:rPr>
              <a:t>8,000</a:t>
            </a:r>
            <a:r>
              <a:rPr lang="zh-TW" altLang="en-US" sz="1600" dirty="0" smtClean="0">
                <a:latin typeface="微軟正黑體" panose="020B0604030504040204" pitchFamily="34" charset="-120"/>
                <a:ea typeface="微軟正黑體" panose="020B0604030504040204" pitchFamily="34" charset="-120"/>
              </a:rPr>
              <a:t>元</a:t>
            </a:r>
            <a:endParaRPr lang="en-US" altLang="zh-TW" sz="1600" dirty="0" smtClean="0">
              <a:latin typeface="微軟正黑體" panose="020B0604030504040204" pitchFamily="34" charset="-120"/>
              <a:ea typeface="微軟正黑體" panose="020B0604030504040204" pitchFamily="34" charset="-120"/>
            </a:endParaRPr>
          </a:p>
          <a:p>
            <a:pPr marL="0" indent="0">
              <a:buClr>
                <a:srgbClr val="002060"/>
              </a:buClr>
              <a:buNone/>
            </a:pP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依據「教育部國民及學前教育署推動國民小學及國民中學本土教育補助要點修正規定」，</a:t>
            </a:r>
            <a:r>
              <a:rPr lang="zh-TW" altLang="en-US" sz="1400" b="1" dirty="0">
                <a:solidFill>
                  <a:srgbClr val="FF0000"/>
                </a:solidFill>
                <a:latin typeface="微軟正黑體" panose="020B0604030504040204" pitchFamily="34" charset="-120"/>
                <a:ea typeface="微軟正黑體" panose="020B0604030504040204" pitchFamily="34" charset="-120"/>
              </a:rPr>
              <a:t> 跨校為同一鄉，每人每學期</a:t>
            </a:r>
            <a:r>
              <a:rPr lang="en-US" altLang="zh-TW" sz="1400" b="1" dirty="0">
                <a:solidFill>
                  <a:srgbClr val="FF0000"/>
                </a:solidFill>
                <a:latin typeface="微軟正黑體" panose="020B0604030504040204" pitchFamily="34" charset="-120"/>
                <a:ea typeface="微軟正黑體" panose="020B0604030504040204" pitchFamily="34" charset="-120"/>
              </a:rPr>
              <a:t>4000</a:t>
            </a:r>
            <a:r>
              <a:rPr lang="zh-TW" altLang="en-US" sz="1400" b="1" dirty="0">
                <a:solidFill>
                  <a:srgbClr val="FF0000"/>
                </a:solidFill>
                <a:latin typeface="微軟正黑體" panose="020B0604030504040204" pitchFamily="34" charset="-120"/>
                <a:ea typeface="微軟正黑體" panose="020B0604030504040204" pitchFamily="34" charset="-120"/>
              </a:rPr>
              <a:t>元；跨二個鄉，</a:t>
            </a:r>
            <a:r>
              <a:rPr lang="en-US" altLang="zh-TW" sz="1400" b="1" dirty="0">
                <a:solidFill>
                  <a:srgbClr val="FF0000"/>
                </a:solidFill>
                <a:latin typeface="微軟正黑體" panose="020B0604030504040204" pitchFamily="34" charset="-120"/>
                <a:ea typeface="微軟正黑體" panose="020B0604030504040204" pitchFamily="34" charset="-120"/>
              </a:rPr>
              <a:t>5000</a:t>
            </a:r>
            <a:r>
              <a:rPr lang="zh-TW" altLang="en-US" sz="1400" b="1" dirty="0">
                <a:solidFill>
                  <a:srgbClr val="FF0000"/>
                </a:solidFill>
                <a:latin typeface="微軟正黑體" panose="020B0604030504040204" pitchFamily="34" charset="-120"/>
                <a:ea typeface="微軟正黑體" panose="020B0604030504040204" pitchFamily="34" charset="-120"/>
              </a:rPr>
              <a:t>元，跨三個鄉，</a:t>
            </a:r>
            <a:r>
              <a:rPr lang="en-US" altLang="zh-TW" sz="1400" b="1" dirty="0">
                <a:solidFill>
                  <a:srgbClr val="FF0000"/>
                </a:solidFill>
                <a:latin typeface="微軟正黑體" panose="020B0604030504040204" pitchFamily="34" charset="-120"/>
                <a:ea typeface="微軟正黑體" panose="020B0604030504040204" pitchFamily="34" charset="-120"/>
              </a:rPr>
              <a:t>6000</a:t>
            </a:r>
            <a:r>
              <a:rPr lang="zh-TW" altLang="en-US" sz="1400" b="1" dirty="0">
                <a:solidFill>
                  <a:srgbClr val="FF0000"/>
                </a:solidFill>
                <a:latin typeface="微軟正黑體" panose="020B0604030504040204" pitchFamily="34" charset="-120"/>
                <a:ea typeface="微軟正黑體" panose="020B0604030504040204" pitchFamily="34" charset="-120"/>
              </a:rPr>
              <a:t>元，跨四個鄉以上，</a:t>
            </a:r>
            <a:r>
              <a:rPr lang="en-US" altLang="zh-TW" sz="1400" b="1" dirty="0">
                <a:solidFill>
                  <a:srgbClr val="FF0000"/>
                </a:solidFill>
                <a:latin typeface="微軟正黑體" panose="020B0604030504040204" pitchFamily="34" charset="-120"/>
                <a:ea typeface="微軟正黑體" panose="020B0604030504040204" pitchFamily="34" charset="-120"/>
              </a:rPr>
              <a:t>8000</a:t>
            </a:r>
            <a:r>
              <a:rPr lang="zh-TW" altLang="en-US" sz="1400" b="1" dirty="0">
                <a:solidFill>
                  <a:srgbClr val="FF0000"/>
                </a:solidFill>
                <a:latin typeface="微軟正黑體" panose="020B0604030504040204" pitchFamily="34" charset="-120"/>
                <a:ea typeface="微軟正黑體" panose="020B0604030504040204" pitchFamily="34" charset="-120"/>
              </a:rPr>
              <a:t>元</a:t>
            </a:r>
            <a:r>
              <a:rPr lang="en-US" altLang="zh-TW" sz="1400" b="1" dirty="0">
                <a:latin typeface="微軟正黑體" panose="020B0604030504040204" pitchFamily="34" charset="-120"/>
                <a:ea typeface="微軟正黑體" panose="020B0604030504040204" pitchFamily="34" charset="-120"/>
              </a:rPr>
              <a:t>)</a:t>
            </a:r>
            <a:endParaRPr sz="1400" b="1" dirty="0">
              <a:latin typeface="微軟正黑體" panose="020B0604030504040204" pitchFamily="34" charset="-120"/>
              <a:ea typeface="微軟正黑體" panose="020B0604030504040204" pitchFamily="34" charset="-120"/>
            </a:endParaRPr>
          </a:p>
        </p:txBody>
      </p:sp>
      <p:sp>
        <p:nvSpPr>
          <p:cNvPr id="1634" name="Google Shape;1634;p21"/>
          <p:cNvSpPr txBox="1">
            <a:spLocks noGrp="1"/>
          </p:cNvSpPr>
          <p:nvPr>
            <p:ph type="body" idx="2"/>
          </p:nvPr>
        </p:nvSpPr>
        <p:spPr>
          <a:xfrm>
            <a:off x="4995583" y="1152525"/>
            <a:ext cx="2348192" cy="36957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spcFirstLastPara="1" wrap="square" lIns="0" tIns="0" rIns="0" bIns="0" anchor="t" anchorCtr="0">
            <a:noAutofit/>
          </a:bodyPr>
          <a:lstStyle/>
          <a:p>
            <a:pPr marL="285750" indent="-285750">
              <a:buClr>
                <a:srgbClr val="002060"/>
              </a:buClr>
              <a:buFont typeface="Wingdings" panose="05000000000000000000" pitchFamily="2" charset="2"/>
              <a:buChar char="u"/>
            </a:pPr>
            <a:r>
              <a:rPr lang="zh-TW" altLang="en-US" b="1" dirty="0">
                <a:latin typeface="微軟正黑體" panose="020B0604030504040204" pitchFamily="34" charset="-120"/>
                <a:ea typeface="微軟正黑體" panose="020B0604030504040204" pitchFamily="34" charset="-120"/>
              </a:rPr>
              <a:t>教育部自</a:t>
            </a:r>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a:t>
            </a:r>
            <a:r>
              <a:rPr lang="zh-TW" altLang="en-US" b="1" dirty="0" smtClean="0">
                <a:latin typeface="微軟正黑體" panose="020B0604030504040204" pitchFamily="34" charset="-120"/>
                <a:ea typeface="微軟正黑體" panose="020B0604030504040204" pitchFamily="34" charset="-120"/>
              </a:rPr>
              <a:t>起</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每年</a:t>
            </a:r>
            <a:r>
              <a:rPr lang="zh-TW" altLang="en-US" b="1" dirty="0">
                <a:latin typeface="微軟正黑體" panose="020B0604030504040204" pitchFamily="34" charset="-120"/>
                <a:ea typeface="微軟正黑體" panose="020B0604030504040204" pitchFamily="34" charset="-120"/>
              </a:rPr>
              <a:t>辦理</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次閩南語語言能力認證</a:t>
            </a:r>
            <a:r>
              <a:rPr lang="zh-TW" altLang="en-US" b="1" dirty="0" smtClean="0">
                <a:latin typeface="微軟正黑體" panose="020B0604030504040204" pitchFamily="34" charset="-120"/>
                <a:ea typeface="微軟正黑體" panose="020B0604030504040204" pitchFamily="34" charset="-120"/>
              </a:rPr>
              <a:t>考試</a:t>
            </a:r>
            <a:r>
              <a:rPr lang="en-US" altLang="zh-TW" b="1" dirty="0" smtClean="0">
                <a:latin typeface="微軟正黑體" panose="020B0604030504040204" pitchFamily="34" charset="-120"/>
                <a:ea typeface="微軟正黑體" panose="020B0604030504040204" pitchFamily="34" charset="-120"/>
              </a:rPr>
              <a:t>:</a:t>
            </a:r>
          </a:p>
          <a:p>
            <a:pPr marL="285750" indent="-285750">
              <a:buClr>
                <a:srgbClr val="002060"/>
              </a:buClr>
              <a:buFont typeface="Wingdings" panose="05000000000000000000" pitchFamily="2" charset="2"/>
              <a:buChar char="ü"/>
            </a:pPr>
            <a:r>
              <a:rPr lang="zh-TW" altLang="en-US" b="1" dirty="0" smtClean="0">
                <a:latin typeface="微軟正黑體" panose="020B0604030504040204" pitchFamily="34" charset="-120"/>
                <a:ea typeface="微軟正黑體" panose="020B0604030504040204" pitchFamily="34" charset="-120"/>
              </a:rPr>
              <a:t>每年</a:t>
            </a:r>
            <a:r>
              <a:rPr lang="zh-TW" altLang="en-US" b="1" dirty="0">
                <a:latin typeface="微軟正黑體" panose="020B0604030504040204" pitchFamily="34" charset="-120"/>
                <a:ea typeface="微軟正黑體" panose="020B0604030504040204" pitchFamily="34" charset="-120"/>
              </a:rPr>
              <a:t>的</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月和</a:t>
            </a: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月</a:t>
            </a:r>
          </a:p>
        </p:txBody>
      </p:sp>
      <p:sp>
        <p:nvSpPr>
          <p:cNvPr id="1635" name="Google Shape;1635;p21"/>
          <p:cNvSpPr txBox="1">
            <a:spLocks noGrp="1"/>
          </p:cNvSpPr>
          <p:nvPr>
            <p:ph type="body" idx="3"/>
          </p:nvPr>
        </p:nvSpPr>
        <p:spPr>
          <a:xfrm>
            <a:off x="442394" y="1131398"/>
            <a:ext cx="2067475" cy="3754927"/>
          </a:xfrm>
          <a:prstGeom prst="rect">
            <a:avLst/>
          </a:prstGeom>
          <a:solidFill>
            <a:schemeClr val="accent3"/>
          </a:solidFill>
          <a:effectLst>
            <a:outerShdw blurRad="50800" dist="38100" dir="2700000" algn="tl" rotWithShape="0">
              <a:prstClr val="black">
                <a:alpha val="40000"/>
              </a:prstClr>
            </a:outerShdw>
          </a:effectLst>
        </p:spPr>
        <p:txBody>
          <a:bodyPr spcFirstLastPara="1" wrap="square" lIns="0" tIns="0" rIns="0" bIns="0" anchor="t" anchorCtr="0">
            <a:noAutofit/>
          </a:bodyPr>
          <a:lstStyle/>
          <a:p>
            <a:pPr marL="0" indent="0" algn="ctr">
              <a:buNone/>
            </a:pPr>
            <a:r>
              <a:rPr lang="zh-TW" altLang="en-US" b="1" dirty="0">
                <a:solidFill>
                  <a:srgbClr val="002060"/>
                </a:solidFill>
                <a:latin typeface="微軟正黑體" panose="020B0604030504040204" pitchFamily="34" charset="-120"/>
                <a:ea typeface="微軟正黑體" panose="020B0604030504040204" pitchFamily="34" charset="-120"/>
              </a:rPr>
              <a:t>補助教師語言認證報名</a:t>
            </a:r>
            <a:r>
              <a:rPr lang="zh-TW" altLang="en-US" b="1" dirty="0" smtClean="0">
                <a:solidFill>
                  <a:srgbClr val="002060"/>
                </a:solidFill>
                <a:latin typeface="微軟正黑體" panose="020B0604030504040204" pitchFamily="34" charset="-120"/>
                <a:ea typeface="微軟正黑體" panose="020B0604030504040204" pitchFamily="34" charset="-120"/>
              </a:rPr>
              <a:t>費</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現職老師</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代理教師</a:t>
            </a:r>
            <a:r>
              <a:rPr lang="en-US" altLang="zh-TW" b="1" dirty="0" smtClean="0">
                <a:solidFill>
                  <a:srgbClr val="002060"/>
                </a:solidFill>
                <a:latin typeface="微軟正黑體" panose="020B0604030504040204" pitchFamily="34" charset="-120"/>
                <a:ea typeface="微軟正黑體" panose="020B0604030504040204" pitchFamily="34" charset="-120"/>
              </a:rPr>
              <a:t>)</a:t>
            </a:r>
            <a:endParaRPr lang="zh-TW" altLang="en-US" b="1" dirty="0">
              <a:solidFill>
                <a:srgbClr val="002060"/>
              </a:solidFill>
              <a:latin typeface="微軟正黑體" panose="020B0604030504040204" pitchFamily="34" charset="-120"/>
              <a:ea typeface="微軟正黑體" panose="020B0604030504040204" pitchFamily="34" charset="-120"/>
            </a:endParaRPr>
          </a:p>
          <a:p>
            <a:pPr marL="285750" indent="-285750">
              <a:lnSpc>
                <a:spcPts val="2400"/>
              </a:lnSpc>
              <a:buClr>
                <a:schemeClr val="accent3">
                  <a:lumMod val="50000"/>
                </a:schemeClr>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補助參加本土語文語言認證報名費：</a:t>
            </a:r>
            <a:r>
              <a:rPr lang="zh-TW" altLang="en-US" sz="1600" dirty="0">
                <a:latin typeface="微軟正黑體" panose="020B0604030504040204" pitchFamily="34" charset="-120"/>
                <a:ea typeface="微軟正黑體" panose="020B0604030504040204" pitchFamily="34" charset="-120"/>
              </a:rPr>
              <a:t>報名且實際參加考試者即予補助</a:t>
            </a:r>
          </a:p>
          <a:p>
            <a:pPr marL="285750" indent="-285750">
              <a:lnSpc>
                <a:spcPts val="2400"/>
              </a:lnSpc>
              <a:buClr>
                <a:schemeClr val="accent3">
                  <a:lumMod val="50000"/>
                </a:schemeClr>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rPr>
              <a:t>認證等級：</a:t>
            </a:r>
            <a:r>
              <a:rPr lang="zh-TW" altLang="en-US" sz="1600" dirty="0">
                <a:latin typeface="微軟正黑體" panose="020B0604030504040204" pitchFamily="34" charset="-120"/>
                <a:ea typeface="微軟正黑體" panose="020B0604030504040204" pitchFamily="34" charset="-120"/>
              </a:rPr>
              <a:t>閩客語為中高級認證；原民語為高級認證</a:t>
            </a:r>
            <a:endParaRPr lang="en-US" altLang="zh-TW" sz="1600" dirty="0">
              <a:latin typeface="微軟正黑體" panose="020B0604030504040204" pitchFamily="34" charset="-120"/>
              <a:ea typeface="微軟正黑體" panose="020B0604030504040204" pitchFamily="34" charset="-120"/>
            </a:endParaRPr>
          </a:p>
          <a:p>
            <a:pPr marL="285750" indent="-285750">
              <a:lnSpc>
                <a:spcPts val="2400"/>
              </a:lnSpc>
              <a:buClr>
                <a:schemeClr val="accent3">
                  <a:lumMod val="50000"/>
                </a:schemeClr>
              </a:buClr>
            </a:pP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年</a:t>
            </a:r>
            <a:r>
              <a:rPr lang="en-US" altLang="zh-TW" sz="1400" dirty="0" smtClean="0">
                <a:latin typeface="微軟正黑體" panose="020B0604030504040204" pitchFamily="34" charset="-120"/>
                <a:ea typeface="微軟正黑體" panose="020B0604030504040204" pitchFamily="34" charset="-120"/>
              </a:rPr>
              <a:t>1</a:t>
            </a:r>
            <a:r>
              <a:rPr lang="zh-TW" altLang="en-US" sz="1400" dirty="0" smtClean="0">
                <a:latin typeface="微軟正黑體" panose="020B0604030504040204" pitchFamily="34" charset="-120"/>
                <a:ea typeface="微軟正黑體" panose="020B0604030504040204" pitchFamily="34" charset="-120"/>
              </a:rPr>
              <a:t>月起</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報名費全額補助</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0" lvl="0" indent="0" algn="l" rtl="0">
              <a:spcBef>
                <a:spcPts val="800"/>
              </a:spcBef>
              <a:spcAft>
                <a:spcPts val="800"/>
              </a:spcAft>
              <a:buNone/>
            </a:pPr>
            <a:endParaRPr lang="zh-TW" altLang="en-US" dirty="0">
              <a:latin typeface="微軟正黑體" panose="020B0604030504040204" pitchFamily="34" charset="-120"/>
              <a:ea typeface="微軟正黑體" panose="020B0604030504040204" pitchFamily="34" charset="-120"/>
            </a:endParaRPr>
          </a:p>
        </p:txBody>
      </p:sp>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26258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5" name="圖片 14">
            <a:extLst>
              <a:ext uri="{FF2B5EF4-FFF2-40B4-BE49-F238E27FC236}">
                <a16:creationId xmlns:a16="http://schemas.microsoft.com/office/drawing/2014/main" xmlns="" id="{9E8D83DF-8A7D-23CF-0E5F-8509A0732B3A}"/>
              </a:ext>
            </a:extLst>
          </p:cNvPr>
          <p:cNvPicPr>
            <a:picLocks noChangeAspect="1"/>
          </p:cNvPicPr>
          <p:nvPr/>
        </p:nvPicPr>
        <p:blipFill rotWithShape="1">
          <a:blip r:embed="rId3"/>
          <a:srcRect l="1651" b="1509"/>
          <a:stretch/>
        </p:blipFill>
        <p:spPr>
          <a:xfrm rot="10800000">
            <a:off x="1247242" y="8850"/>
            <a:ext cx="1682512" cy="5143500"/>
          </a:xfrm>
          <a:prstGeom prst="rect">
            <a:avLst/>
          </a:prstGeom>
        </p:spPr>
      </p:pic>
      <p:sp>
        <p:nvSpPr>
          <p:cNvPr id="163" name="Google Shape;163;p31"/>
          <p:cNvSpPr/>
          <p:nvPr/>
        </p:nvSpPr>
        <p:spPr>
          <a:xfrm>
            <a:off x="-11368" y="-2086"/>
            <a:ext cx="1682513"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78" name="Google Shape;178;p31"/>
          <p:cNvSpPr/>
          <p:nvPr/>
        </p:nvSpPr>
        <p:spPr>
          <a:xfrm>
            <a:off x="304550" y="247200"/>
            <a:ext cx="2146500" cy="46668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Google Shape;168;p31">
            <a:extLst>
              <a:ext uri="{FF2B5EF4-FFF2-40B4-BE49-F238E27FC236}">
                <a16:creationId xmlns:a16="http://schemas.microsoft.com/office/drawing/2014/main" xmlns="" id="{D2DC37D4-06C9-399A-FBF0-2C824A0EF01E}"/>
              </a:ext>
            </a:extLst>
          </p:cNvPr>
          <p:cNvSpPr txBox="1">
            <a:spLocks/>
          </p:cNvSpPr>
          <p:nvPr/>
        </p:nvSpPr>
        <p:spPr>
          <a:xfrm>
            <a:off x="2996429" y="396359"/>
            <a:ext cx="5995171" cy="6330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1800"/>
              <a:buFont typeface="Lobster Two"/>
              <a:buNone/>
              <a:defRPr sz="18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9pPr>
          </a:lstStyle>
          <a:p>
            <a:pPr>
              <a:buClr>
                <a:srgbClr val="8CBBA2"/>
              </a:buClr>
            </a:pP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01</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高中</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以下學校本土語文</a:t>
            </a:r>
            <a:r>
              <a:rPr lang="en-US" altLang="zh-TW" sz="2400" b="1" dirty="0">
                <a:solidFill>
                  <a:srgbClr val="FAFDF4">
                    <a:lumMod val="25000"/>
                  </a:srgbClr>
                </a:solidFill>
                <a:latin typeface="Microsoft JhengHei" panose="020B0604030504040204" pitchFamily="34" charset="-120"/>
                <a:ea typeface="Microsoft JhengHei" panose="020B0604030504040204" pitchFamily="34" charset="-120"/>
              </a:rPr>
              <a:t>/</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臺灣手語課程實施及相關配套措施</a:t>
            </a:r>
            <a:r>
              <a:rPr lang="en-US" altLang="zh-TW" sz="2400" b="1" dirty="0">
                <a:solidFill>
                  <a:srgbClr val="FAFDF4">
                    <a:lumMod val="25000"/>
                  </a:srgbClr>
                </a:solidFill>
                <a:latin typeface="Microsoft JhengHei" panose="020B0604030504040204" pitchFamily="34" charset="-120"/>
                <a:ea typeface="Microsoft JhengHei" panose="020B0604030504040204" pitchFamily="34" charset="-120"/>
              </a:rPr>
              <a:t>(</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國教署</a:t>
            </a:r>
            <a:r>
              <a:rPr lang="en-US" altLang="zh-TW" sz="2400" b="1" dirty="0">
                <a:solidFill>
                  <a:srgbClr val="FAFDF4">
                    <a:lumMod val="25000"/>
                  </a:srgbClr>
                </a:solidFill>
                <a:latin typeface="Microsoft JhengHei" panose="020B0604030504040204" pitchFamily="34" charset="-120"/>
                <a:ea typeface="Microsoft JhengHei" panose="020B0604030504040204" pitchFamily="34" charset="-120"/>
              </a:rPr>
              <a:t>)</a:t>
            </a:r>
            <a:endPar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
        <p:nvSpPr>
          <p:cNvPr id="21" name="Google Shape;168;p31">
            <a:extLst>
              <a:ext uri="{FF2B5EF4-FFF2-40B4-BE49-F238E27FC236}">
                <a16:creationId xmlns:a16="http://schemas.microsoft.com/office/drawing/2014/main" xmlns="" id="{D2DC37D4-06C9-399A-FBF0-2C824A0EF01E}"/>
              </a:ext>
            </a:extLst>
          </p:cNvPr>
          <p:cNvSpPr txBox="1">
            <a:spLocks/>
          </p:cNvSpPr>
          <p:nvPr/>
        </p:nvSpPr>
        <p:spPr>
          <a:xfrm>
            <a:off x="2006182" y="1029435"/>
            <a:ext cx="5995171" cy="6330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1800"/>
              <a:buFont typeface="Lobster Two"/>
              <a:buNone/>
              <a:defRPr sz="18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9pPr>
          </a:lstStyle>
          <a:p>
            <a:pPr>
              <a:buClr>
                <a:srgbClr val="8CBBA2"/>
              </a:buClr>
            </a:pP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02</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屏東縣教育人員獎勵</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措施</a:t>
            </a:r>
          </a:p>
        </p:txBody>
      </p:sp>
      <p:sp>
        <p:nvSpPr>
          <p:cNvPr id="22" name="Google Shape;168;p31">
            <a:extLst>
              <a:ext uri="{FF2B5EF4-FFF2-40B4-BE49-F238E27FC236}">
                <a16:creationId xmlns:a16="http://schemas.microsoft.com/office/drawing/2014/main" xmlns="" id="{D2DC37D4-06C9-399A-FBF0-2C824A0EF01E}"/>
              </a:ext>
            </a:extLst>
          </p:cNvPr>
          <p:cNvSpPr txBox="1">
            <a:spLocks/>
          </p:cNvSpPr>
          <p:nvPr/>
        </p:nvSpPr>
        <p:spPr>
          <a:xfrm>
            <a:off x="2996428" y="2636103"/>
            <a:ext cx="5995171" cy="6330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1800"/>
              <a:buFont typeface="Lobster Two"/>
              <a:buNone/>
              <a:defRPr sz="18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9pPr>
          </a:lstStyle>
          <a:p>
            <a:pPr>
              <a:buClr>
                <a:srgbClr val="8CBBA2"/>
              </a:buClr>
            </a:pP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04</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教學獎勵</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措施</a:t>
            </a: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屏東本位教材及</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沉浸</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式教學</a:t>
            </a: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a:t>
            </a:r>
            <a:endPar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
        <p:nvSpPr>
          <p:cNvPr id="23" name="Google Shape;168;p31">
            <a:extLst>
              <a:ext uri="{FF2B5EF4-FFF2-40B4-BE49-F238E27FC236}">
                <a16:creationId xmlns:a16="http://schemas.microsoft.com/office/drawing/2014/main" xmlns="" id="{D2DC37D4-06C9-399A-FBF0-2C824A0EF01E}"/>
              </a:ext>
            </a:extLst>
          </p:cNvPr>
          <p:cNvSpPr txBox="1">
            <a:spLocks/>
          </p:cNvSpPr>
          <p:nvPr/>
        </p:nvSpPr>
        <p:spPr>
          <a:xfrm>
            <a:off x="2155172" y="1658147"/>
            <a:ext cx="5995171" cy="6330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1800"/>
              <a:buFont typeface="Lobster Two"/>
              <a:buNone/>
              <a:defRPr sz="18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9pPr>
          </a:lstStyle>
          <a:p>
            <a:pPr>
              <a:buClr>
                <a:srgbClr val="8CBBA2"/>
              </a:buClr>
            </a:pP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03</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國小屏東族群本位補充</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教材</a:t>
            </a:r>
            <a:endPar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
        <p:nvSpPr>
          <p:cNvPr id="24" name="Google Shape;168;p31">
            <a:extLst>
              <a:ext uri="{FF2B5EF4-FFF2-40B4-BE49-F238E27FC236}">
                <a16:creationId xmlns:a16="http://schemas.microsoft.com/office/drawing/2014/main" xmlns="" id="{D2DC37D4-06C9-399A-FBF0-2C824A0EF01E}"/>
              </a:ext>
            </a:extLst>
          </p:cNvPr>
          <p:cNvSpPr txBox="1">
            <a:spLocks/>
          </p:cNvSpPr>
          <p:nvPr/>
        </p:nvSpPr>
        <p:spPr>
          <a:xfrm>
            <a:off x="1604467" y="3241599"/>
            <a:ext cx="5995171" cy="6330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1800"/>
              <a:buFont typeface="Lobster Two"/>
              <a:buNone/>
              <a:defRPr sz="18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9pPr>
          </a:lstStyle>
          <a:p>
            <a:pPr>
              <a:buClr>
                <a:srgbClr val="8CBBA2"/>
              </a:buClr>
            </a:pP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05</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國中學生升學獎勵</a:t>
            </a:r>
            <a:endPar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
        <p:nvSpPr>
          <p:cNvPr id="25" name="Google Shape;168;p31">
            <a:extLst>
              <a:ext uri="{FF2B5EF4-FFF2-40B4-BE49-F238E27FC236}">
                <a16:creationId xmlns:a16="http://schemas.microsoft.com/office/drawing/2014/main" xmlns="" id="{D2DC37D4-06C9-399A-FBF0-2C824A0EF01E}"/>
              </a:ext>
            </a:extLst>
          </p:cNvPr>
          <p:cNvSpPr txBox="1">
            <a:spLocks/>
          </p:cNvSpPr>
          <p:nvPr/>
        </p:nvSpPr>
        <p:spPr>
          <a:xfrm>
            <a:off x="1604466" y="4001695"/>
            <a:ext cx="5995171" cy="6330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1800"/>
              <a:buFont typeface="Lobster Two"/>
              <a:buNone/>
              <a:defRPr sz="18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4200"/>
              <a:buFont typeface="Arial"/>
              <a:buNone/>
              <a:defRPr sz="4200" b="0" i="0" u="none" strike="noStrike" cap="none">
                <a:solidFill>
                  <a:schemeClr val="accent4"/>
                </a:solidFill>
                <a:latin typeface="Arial"/>
                <a:ea typeface="Arial"/>
                <a:cs typeface="Arial"/>
                <a:sym typeface="Arial"/>
              </a:defRPr>
            </a:lvl9pPr>
          </a:lstStyle>
          <a:p>
            <a:pPr>
              <a:buClr>
                <a:srgbClr val="8CBBA2"/>
              </a:buClr>
            </a:pP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06</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本土語文相關法規</a:t>
            </a:r>
            <a:endPar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330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753246" y="910557"/>
            <a:ext cx="5134800" cy="35100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altLang="zh-TW" u="sng" dirty="0" smtClean="0">
                <a:latin typeface="Cooper Black" panose="0208090404030B020404" pitchFamily="18" charset="0"/>
              </a:rPr>
              <a:t>STEP</a:t>
            </a:r>
            <a:r>
              <a:rPr lang="zh-TW" altLang="en-US" u="sng" dirty="0" smtClean="0">
                <a:latin typeface="Cooper Black" panose="0208090404030B020404" pitchFamily="18" charset="0"/>
              </a:rPr>
              <a:t> </a:t>
            </a:r>
            <a:r>
              <a:rPr lang="en-US" altLang="zh-TW" u="sng" dirty="0">
                <a:latin typeface="Cooper Black" panose="0208090404030B020404" pitchFamily="18" charset="0"/>
              </a:rPr>
              <a:t>2</a:t>
            </a:r>
          </a:p>
          <a:p>
            <a:pPr marL="0" lvl="0" indent="0" algn="l" rtl="0">
              <a:spcBef>
                <a:spcPts val="0"/>
              </a:spcBef>
              <a:spcAft>
                <a:spcPts val="800"/>
              </a:spcAft>
              <a:buNone/>
            </a:pPr>
            <a:r>
              <a:rPr lang="zh-TW" altLang="en-US" b="1" dirty="0">
                <a:solidFill>
                  <a:srgbClr val="0070C0"/>
                </a:solidFill>
                <a:latin typeface="Wide Latin" panose="020A0A07050505020404" pitchFamily="18" charset="0"/>
                <a:ea typeface="微軟正黑體" panose="020B0604030504040204" pitchFamily="34" charset="-120"/>
              </a:rPr>
              <a:t>          </a:t>
            </a:r>
            <a:r>
              <a:rPr lang="zh-TW" altLang="en-US" sz="4800" b="1" dirty="0" smtClean="0">
                <a:solidFill>
                  <a:srgbClr val="0070C0"/>
                </a:solidFill>
                <a:latin typeface="Wide Latin" panose="020A0A07050505020404" pitchFamily="18" charset="0"/>
                <a:ea typeface="微軟正黑體" panose="020B0604030504040204" pitchFamily="34" charset="-120"/>
              </a:rPr>
              <a:t>開課注意事項！</a:t>
            </a:r>
            <a:endParaRPr b="1" dirty="0">
              <a:solidFill>
                <a:srgbClr val="0070C0"/>
              </a:solidFill>
              <a:latin typeface="Wide Latin" panose="020A0A07050505020404" pitchFamily="18" charset="0"/>
              <a:ea typeface="微軟正黑體" panose="020B0604030504040204" pitchFamily="34" charset="-120"/>
            </a:endParaRPr>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70571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29"/>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kumimoji="1" lang="zh-TW" altLang="en-US" sz="3600" dirty="0">
                <a:latin typeface="微軟正黑體" panose="020B0604030504040204" pitchFamily="34" charset="-120"/>
                <a:ea typeface="微軟正黑體" panose="020B0604030504040204" pitchFamily="34" charset="-120"/>
              </a:rPr>
              <a:t>開課支持措施</a:t>
            </a:r>
            <a:r>
              <a:rPr kumimoji="1" lang="en-US" altLang="zh-TW" sz="1800" dirty="0">
                <a:latin typeface="Bradley Hand ITC" panose="03070402050302030203" pitchFamily="66" charset="0"/>
                <a:ea typeface="微軟正黑體" panose="020B0604030504040204" pitchFamily="34" charset="-120"/>
              </a:rPr>
              <a:t>(</a:t>
            </a:r>
            <a:r>
              <a:rPr kumimoji="1" lang="en-US" altLang="zh-TW" sz="1800" dirty="0" smtClean="0">
                <a:latin typeface="Bradley Hand ITC" panose="03070402050302030203" pitchFamily="66" charset="0"/>
                <a:ea typeface="微軟正黑體" panose="020B0604030504040204" pitchFamily="34" charset="-120"/>
              </a:rPr>
              <a:t>1/3)</a:t>
            </a:r>
            <a:endParaRPr sz="1800" dirty="0">
              <a:latin typeface="Bradley Hand ITC" panose="03070402050302030203" pitchFamily="66" charset="0"/>
            </a:endParaRPr>
          </a:p>
        </p:txBody>
      </p:sp>
      <p:sp>
        <p:nvSpPr>
          <p:cNvPr id="1765" name="Google Shape;1765;p2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1766" name="Google Shape;1766;p29"/>
          <p:cNvGrpSpPr/>
          <p:nvPr/>
        </p:nvGrpSpPr>
        <p:grpSpPr>
          <a:xfrm rot="2703403">
            <a:off x="-361639" y="1746980"/>
            <a:ext cx="7179486" cy="2916639"/>
            <a:chOff x="1047099" y="1172381"/>
            <a:chExt cx="7179486" cy="2916639"/>
          </a:xfrm>
        </p:grpSpPr>
        <p:sp>
          <p:nvSpPr>
            <p:cNvPr id="1767" name="Google Shape;1767;p29"/>
            <p:cNvSpPr/>
            <p:nvPr/>
          </p:nvSpPr>
          <p:spPr>
            <a:xfrm rot="2700000">
              <a:off x="2286374" y="1011412"/>
              <a:ext cx="561726" cy="3040276"/>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68" name="Google Shape;1768;p29"/>
            <p:cNvSpPr/>
            <p:nvPr/>
          </p:nvSpPr>
          <p:spPr>
            <a:xfrm rot="18948331">
              <a:off x="1510752" y="3205393"/>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accent2"/>
                  </a:solidFill>
                  <a:latin typeface="Cooper Black" panose="0208090404030B020404" pitchFamily="18" charset="0"/>
                  <a:ea typeface="Encode Sans Semi Condensed"/>
                  <a:cs typeface="Encode Sans Semi Condensed"/>
                  <a:sym typeface="Encode Sans Semi Condensed"/>
                </a:rPr>
                <a:t>1</a:t>
              </a:r>
              <a:endParaRPr sz="1200" b="1" dirty="0">
                <a:solidFill>
                  <a:schemeClr val="accent2"/>
                </a:solidFill>
                <a:latin typeface="Cooper Black" panose="0208090404030B020404" pitchFamily="18" charset="0"/>
                <a:ea typeface="Encode Sans Semi Condensed"/>
                <a:cs typeface="Encode Sans Semi Condensed"/>
                <a:sym typeface="Encode Sans Semi Condensed"/>
              </a:endParaRPr>
            </a:p>
          </p:txBody>
        </p:sp>
        <p:sp>
          <p:nvSpPr>
            <p:cNvPr id="1769" name="Google Shape;1769;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algn="ctr" defTabSz="456724">
                <a:lnSpc>
                  <a:spcPct val="130000"/>
                </a:lnSpc>
              </a:pPr>
              <a:r>
                <a:rPr lang="zh-TW" altLang="en-US" sz="1800" b="1" dirty="0">
                  <a:solidFill>
                    <a:schemeClr val="bg1"/>
                  </a:solidFill>
                  <a:latin typeface="微軟正黑體" panose="020B0604030504040204" pitchFamily="34" charset="-120"/>
                  <a:ea typeface="微軟正黑體" panose="020B0604030504040204" pitchFamily="34" charset="-120"/>
                </a:rPr>
                <a:t>研擬排課原則及例示</a:t>
              </a:r>
              <a:endParaRPr lang="en-US" altLang="zh-CN" sz="1800" b="1" dirty="0">
                <a:solidFill>
                  <a:schemeClr val="bg1"/>
                </a:solidFill>
                <a:latin typeface="微軟正黑體" panose="020B0604030504040204" pitchFamily="34" charset="-120"/>
                <a:ea typeface="微軟正黑體" panose="020B0604030504040204" pitchFamily="34" charset="-120"/>
              </a:endParaRPr>
            </a:p>
          </p:txBody>
        </p:sp>
        <p:sp>
          <p:nvSpPr>
            <p:cNvPr id="1770" name="Google Shape;1770;p29"/>
            <p:cNvSpPr txBox="1"/>
            <p:nvPr/>
          </p:nvSpPr>
          <p:spPr>
            <a:xfrm rot="18900000">
              <a:off x="2273065" y="1172381"/>
              <a:ext cx="5953520" cy="2916639"/>
            </a:xfrm>
            <a:prstGeom prst="rect">
              <a:avLst/>
            </a:prstGeom>
            <a:noFill/>
            <a:ln>
              <a:noFill/>
            </a:ln>
          </p:spPr>
          <p:txBody>
            <a:bodyPr spcFirstLastPara="1" wrap="square" lIns="91425" tIns="91425" rIns="91425" bIns="91425" anchor="t" anchorCtr="0">
              <a:noAutofit/>
            </a:bodyPr>
            <a:lstStyle/>
            <a:p>
              <a:pPr>
                <a:lnSpc>
                  <a:spcPct val="130000"/>
                </a:lnSpc>
              </a:pPr>
              <a:r>
                <a:rPr lang="zh-TW" altLang="zh-TW" sz="1800" dirty="0">
                  <a:solidFill>
                    <a:schemeClr val="tx1"/>
                  </a:solidFill>
                  <a:latin typeface="微軟正黑體" panose="020B0604030504040204" pitchFamily="34" charset="-120"/>
                  <a:ea typeface="微軟正黑體" panose="020B0604030504040204" pitchFamily="34" charset="-120"/>
                </a:rPr>
                <a:t>針對</a:t>
              </a:r>
              <a:r>
                <a:rPr lang="zh-TW" altLang="en-US" sz="1800" dirty="0">
                  <a:solidFill>
                    <a:schemeClr val="tx1"/>
                  </a:solidFill>
                  <a:latin typeface="微軟正黑體" panose="020B0604030504040204" pitchFamily="34" charset="-120"/>
                  <a:ea typeface="微軟正黑體" panose="020B0604030504040204" pitchFamily="34" charset="-120"/>
                </a:rPr>
                <a:t>不同地區語言特性，依據</a:t>
              </a:r>
              <a:r>
                <a:rPr lang="zh-TW" altLang="zh-TW" sz="1800" dirty="0">
                  <a:solidFill>
                    <a:schemeClr val="tx1"/>
                  </a:solidFill>
                  <a:latin typeface="微軟正黑體" panose="020B0604030504040204" pitchFamily="34" charset="-120"/>
                  <a:ea typeface="微軟正黑體" panose="020B0604030504040204" pitchFamily="34" charset="-120"/>
                </a:rPr>
                <a:t>大中小型學校模擬本土語文課程排課例示</a:t>
              </a:r>
              <a:r>
                <a:rPr lang="zh-TW" altLang="en-US" sz="1800" dirty="0">
                  <a:solidFill>
                    <a:schemeClr val="tx1"/>
                  </a:solidFill>
                  <a:latin typeface="微軟正黑體" panose="020B0604030504040204" pitchFamily="34" charset="-120"/>
                  <a:ea typeface="微軟正黑體" panose="020B0604030504040204" pitchFamily="34" charset="-120"/>
                </a:rPr>
                <a:t>，除依學校師資及學生意願整理排課模式外，並提供課表參考</a:t>
              </a:r>
              <a:r>
                <a:rPr lang="zh-TW" altLang="en-US" sz="1800" dirty="0" smtClean="0">
                  <a:solidFill>
                    <a:schemeClr val="tx1"/>
                  </a:solidFill>
                  <a:latin typeface="微軟正黑體" panose="020B0604030504040204" pitchFamily="34" charset="-120"/>
                  <a:ea typeface="微軟正黑體" panose="020B0604030504040204" pitchFamily="34" charset="-120"/>
                </a:rPr>
                <a:t>，請逕至</a:t>
              </a:r>
              <a:r>
                <a:rPr lang="en-US" altLang="zh-TW" sz="1800" dirty="0" smtClean="0">
                  <a:solidFill>
                    <a:schemeClr val="tx1"/>
                  </a:solidFill>
                  <a:latin typeface="微軟正黑體" panose="020B0604030504040204" pitchFamily="34" charset="-120"/>
                  <a:ea typeface="微軟正黑體" panose="020B0604030504040204" pitchFamily="34" charset="-120"/>
                </a:rPr>
                <a:t>CIRN</a:t>
              </a:r>
              <a:r>
                <a:rPr lang="zh-TW" altLang="en-US" sz="1800" dirty="0" smtClean="0">
                  <a:solidFill>
                    <a:schemeClr val="tx1"/>
                  </a:solidFill>
                  <a:latin typeface="微軟正黑體" panose="020B0604030504040204" pitchFamily="34" charset="-120"/>
                  <a:ea typeface="微軟正黑體" panose="020B0604030504040204" pitchFamily="34" charset="-120"/>
                </a:rPr>
                <a:t>平台參考。</a:t>
              </a:r>
              <a:endParaRPr lang="en-US" altLang="zh-TW" sz="1800" dirty="0">
                <a:solidFill>
                  <a:schemeClr val="tx1"/>
                </a:solidFill>
                <a:latin typeface="微軟正黑體" panose="020B0604030504040204" pitchFamily="34" charset="-120"/>
                <a:ea typeface="微軟正黑體" panose="020B0604030504040204" pitchFamily="34" charset="-120"/>
              </a:endParaRPr>
            </a:p>
          </p:txBody>
        </p:sp>
      </p:grpSp>
      <p:sp>
        <p:nvSpPr>
          <p:cNvPr id="3" name="文字方塊 2">
            <a:extLst>
              <a:ext uri="{FF2B5EF4-FFF2-40B4-BE49-F238E27FC236}">
                <a16:creationId xmlns="" xmlns:a16="http://schemas.microsoft.com/office/drawing/2014/main" id="{33223E97-7688-42D4-A67D-E7938012963A}"/>
              </a:ext>
            </a:extLst>
          </p:cNvPr>
          <p:cNvSpPr txBox="1"/>
          <p:nvPr/>
        </p:nvSpPr>
        <p:spPr>
          <a:xfrm>
            <a:off x="374087" y="1963003"/>
            <a:ext cx="2007964" cy="369332"/>
          </a:xfrm>
          <a:prstGeom prst="rect">
            <a:avLst/>
          </a:prstGeom>
          <a:noFill/>
        </p:spPr>
        <p:txBody>
          <a:bodyPr wrap="square" rtlCol="0">
            <a:spAutoFit/>
          </a:bodyPr>
          <a:lstStyle/>
          <a:p>
            <a:pPr marL="285750" indent="-285750">
              <a:buFont typeface="Wingdings" panose="05000000000000000000" pitchFamily="2" charset="2"/>
              <a:buChar char="u"/>
            </a:pPr>
            <a:r>
              <a:rPr lang="zh-TW" altLang="en-US" sz="1800" b="1" dirty="0">
                <a:solidFill>
                  <a:schemeClr val="accent3">
                    <a:lumMod val="50000"/>
                  </a:schemeClr>
                </a:solidFill>
              </a:rPr>
              <a:t>國中小階段</a:t>
            </a:r>
            <a:r>
              <a:rPr lang="zh-TW" altLang="en-US" sz="1800" b="1" dirty="0">
                <a:solidFill>
                  <a:schemeClr val="accent3">
                    <a:lumMod val="50000"/>
                  </a:schemeClr>
                </a:solidFill>
                <a:latin typeface="新細明體" panose="02020500000000000000" pitchFamily="18" charset="-120"/>
                <a:ea typeface="新細明體" panose="02020500000000000000" pitchFamily="18" charset="-120"/>
              </a:rPr>
              <a:t>：</a:t>
            </a:r>
            <a:endParaRPr lang="zh-TW" altLang="en-US" sz="1800" b="1" dirty="0">
              <a:solidFill>
                <a:schemeClr val="accent3">
                  <a:lumMod val="50000"/>
                </a:schemeClr>
              </a:solidFill>
            </a:endParaRPr>
          </a:p>
        </p:txBody>
      </p:sp>
      <p:sp>
        <p:nvSpPr>
          <p:cNvPr id="11" name="文字方塊 10">
            <a:extLst>
              <a:ext uri="{FF2B5EF4-FFF2-40B4-BE49-F238E27FC236}">
                <a16:creationId xmlns="" xmlns:a16="http://schemas.microsoft.com/office/drawing/2014/main" id="{C83E0414-6A42-410D-81FD-0E36998855BE}"/>
              </a:ext>
            </a:extLst>
          </p:cNvPr>
          <p:cNvSpPr txBox="1"/>
          <p:nvPr/>
        </p:nvSpPr>
        <p:spPr>
          <a:xfrm>
            <a:off x="389455" y="3284042"/>
            <a:ext cx="2007964" cy="369332"/>
          </a:xfrm>
          <a:prstGeom prst="rect">
            <a:avLst/>
          </a:prstGeom>
          <a:noFill/>
        </p:spPr>
        <p:txBody>
          <a:bodyPr wrap="square" rtlCol="0">
            <a:spAutoFit/>
          </a:bodyPr>
          <a:lstStyle/>
          <a:p>
            <a:pPr marL="285750" indent="-285750">
              <a:buFont typeface="Wingdings" panose="05000000000000000000" pitchFamily="2" charset="2"/>
              <a:buChar char="u"/>
            </a:pPr>
            <a:r>
              <a:rPr lang="zh-TW" altLang="en-US" sz="1800" b="1" dirty="0">
                <a:solidFill>
                  <a:schemeClr val="accent3">
                    <a:lumMod val="50000"/>
                  </a:schemeClr>
                </a:solidFill>
              </a:rPr>
              <a:t>高中階段</a:t>
            </a:r>
            <a:r>
              <a:rPr lang="zh-TW" altLang="en-US" sz="1800" b="1" dirty="0">
                <a:solidFill>
                  <a:schemeClr val="accent3">
                    <a:lumMod val="50000"/>
                  </a:schemeClr>
                </a:solidFill>
                <a:latin typeface="新細明體" panose="02020500000000000000" pitchFamily="18" charset="-120"/>
                <a:ea typeface="新細明體" panose="02020500000000000000" pitchFamily="18" charset="-120"/>
              </a:rPr>
              <a:t>：</a:t>
            </a:r>
            <a:endParaRPr lang="zh-TW" altLang="en-US" sz="1800" b="1" dirty="0">
              <a:solidFill>
                <a:schemeClr val="accent3">
                  <a:lumMod val="50000"/>
                </a:schemeClr>
              </a:solidFill>
            </a:endParaRPr>
          </a:p>
        </p:txBody>
      </p:sp>
      <p:sp>
        <p:nvSpPr>
          <p:cNvPr id="12" name="Google Shape;1770;p29">
            <a:extLst>
              <a:ext uri="{FF2B5EF4-FFF2-40B4-BE49-F238E27FC236}">
                <a16:creationId xmlns="" xmlns:a16="http://schemas.microsoft.com/office/drawing/2014/main" id="{476E6115-1166-4F0B-9CBB-1A03E8A709DF}"/>
              </a:ext>
            </a:extLst>
          </p:cNvPr>
          <p:cNvSpPr txBox="1"/>
          <p:nvPr/>
        </p:nvSpPr>
        <p:spPr>
          <a:xfrm rot="21576772">
            <a:off x="673821" y="3465465"/>
            <a:ext cx="5580657" cy="507420"/>
          </a:xfrm>
          <a:prstGeom prst="rect">
            <a:avLst/>
          </a:prstGeom>
          <a:noFill/>
          <a:ln>
            <a:noFill/>
          </a:ln>
        </p:spPr>
        <p:txBody>
          <a:bodyPr spcFirstLastPara="1" wrap="square" lIns="91425" tIns="91425" rIns="91425" bIns="91425" anchor="t" anchorCtr="0">
            <a:noAutofit/>
          </a:bodyPr>
          <a:lstStyle/>
          <a:p>
            <a:pPr>
              <a:lnSpc>
                <a:spcPct val="130000"/>
              </a:lnSpc>
            </a:pPr>
            <a:r>
              <a:rPr lang="zh-TW" altLang="zh-TW" sz="1800" dirty="0">
                <a:solidFill>
                  <a:schemeClr val="tx1"/>
                </a:solidFill>
                <a:latin typeface="微軟正黑體" panose="020B0604030504040204" pitchFamily="34" charset="-120"/>
                <a:ea typeface="微軟正黑體" panose="020B0604030504040204" pitchFamily="34" charset="-120"/>
              </a:rPr>
              <a:t>針對不同規模、地區特性及類型之學校，彙整學校開課模組及不同學校型態</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zh-TW" sz="1800" dirty="0">
                <a:solidFill>
                  <a:schemeClr val="tx1"/>
                </a:solidFill>
                <a:latin typeface="微軟正黑體" panose="020B0604030504040204" pitchFamily="34" charset="-120"/>
                <a:ea typeface="微軟正黑體" panose="020B0604030504040204" pitchFamily="34" charset="-120"/>
              </a:rPr>
              <a:t>普高、技高、綜高</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zh-TW" sz="1800" dirty="0">
                <a:solidFill>
                  <a:schemeClr val="tx1"/>
                </a:solidFill>
                <a:latin typeface="微軟正黑體" panose="020B0604030504040204" pitchFamily="34" charset="-120"/>
                <a:ea typeface="微軟正黑體" panose="020B0604030504040204" pitchFamily="34" charset="-120"/>
              </a:rPr>
              <a:t>排課例示</a:t>
            </a:r>
            <a:r>
              <a:rPr lang="zh-TW" altLang="zh-TW" sz="1800" dirty="0" smtClean="0">
                <a:solidFill>
                  <a:schemeClr val="tx1"/>
                </a:solidFill>
                <a:latin typeface="微軟正黑體" panose="020B0604030504040204" pitchFamily="34" charset="-120"/>
                <a:ea typeface="微軟正黑體" panose="020B0604030504040204" pitchFamily="34" charset="-120"/>
              </a:rPr>
              <a:t>，公告</a:t>
            </a:r>
            <a:r>
              <a:rPr lang="zh-TW" altLang="zh-TW" sz="1800" dirty="0">
                <a:solidFill>
                  <a:schemeClr val="tx1"/>
                </a:solidFill>
                <a:latin typeface="微軟正黑體" panose="020B0604030504040204" pitchFamily="34" charset="-120"/>
                <a:ea typeface="微軟正黑體" panose="020B0604030504040204" pitchFamily="34" charset="-120"/>
              </a:rPr>
              <a:t>於「高級中等學校本土語文教育資源中心」</a:t>
            </a:r>
            <a:r>
              <a:rPr lang="zh-TW" altLang="zh-TW" sz="1800" dirty="0" smtClean="0">
                <a:solidFill>
                  <a:schemeClr val="tx1"/>
                </a:solidFill>
                <a:latin typeface="微軟正黑體" panose="020B0604030504040204" pitchFamily="34" charset="-120"/>
                <a:ea typeface="微軟正黑體" panose="020B0604030504040204" pitchFamily="34" charset="-120"/>
              </a:rPr>
              <a:t>網頁</a:t>
            </a:r>
            <a:r>
              <a:rPr lang="zh-TW" altLang="en-US" sz="1800" dirty="0">
                <a:solidFill>
                  <a:schemeClr val="tx1"/>
                </a:solidFill>
                <a:latin typeface="微軟正黑體" panose="020B0604030504040204" pitchFamily="34" charset="-120"/>
                <a:ea typeface="微軟正黑體" panose="020B0604030504040204" pitchFamily="34" charset="-120"/>
              </a:rPr>
              <a:t>，請逕</a:t>
            </a:r>
            <a:r>
              <a:rPr lang="zh-TW" altLang="en-US" sz="1800" dirty="0" smtClean="0">
                <a:solidFill>
                  <a:schemeClr val="tx1"/>
                </a:solidFill>
                <a:latin typeface="微軟正黑體" panose="020B0604030504040204" pitchFamily="34" charset="-120"/>
                <a:ea typeface="微軟正黑體" panose="020B0604030504040204" pitchFamily="34" charset="-120"/>
              </a:rPr>
              <a:t>至該網頁參考</a:t>
            </a:r>
            <a:r>
              <a:rPr lang="zh-TW" altLang="en-US"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941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29"/>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kumimoji="1" lang="zh-TW" altLang="en-US" sz="3600" dirty="0">
                <a:latin typeface="微軟正黑體" panose="020B0604030504040204" pitchFamily="34" charset="-120"/>
                <a:ea typeface="微軟正黑體" panose="020B0604030504040204" pitchFamily="34" charset="-120"/>
              </a:rPr>
              <a:t>開課支持措施</a:t>
            </a:r>
            <a:r>
              <a:rPr kumimoji="1" lang="en-US" altLang="zh-TW" sz="1800" dirty="0">
                <a:latin typeface="Bradley Hand ITC" panose="03070402050302030203" pitchFamily="66" charset="0"/>
                <a:ea typeface="微軟正黑體" panose="020B0604030504040204" pitchFamily="34" charset="-120"/>
              </a:rPr>
              <a:t>(</a:t>
            </a:r>
            <a:r>
              <a:rPr kumimoji="1" lang="en-US" altLang="zh-TW" sz="1800" dirty="0" smtClean="0">
                <a:latin typeface="Bradley Hand ITC" panose="03070402050302030203" pitchFamily="66" charset="0"/>
                <a:ea typeface="微軟正黑體" panose="020B0604030504040204" pitchFamily="34" charset="-120"/>
              </a:rPr>
              <a:t>2/3)</a:t>
            </a:r>
            <a:endParaRPr sz="1800" dirty="0"/>
          </a:p>
        </p:txBody>
      </p:sp>
      <p:sp>
        <p:nvSpPr>
          <p:cNvPr id="1765" name="Google Shape;1765;p2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1771" name="Google Shape;1771;p29"/>
          <p:cNvGrpSpPr/>
          <p:nvPr/>
        </p:nvGrpSpPr>
        <p:grpSpPr>
          <a:xfrm rot="2703487">
            <a:off x="-265080" y="1642609"/>
            <a:ext cx="8996570" cy="3323878"/>
            <a:chOff x="2957320" y="255615"/>
            <a:chExt cx="8996570" cy="3323878"/>
          </a:xfrm>
        </p:grpSpPr>
        <p:sp>
          <p:nvSpPr>
            <p:cNvPr id="1772" name="Google Shape;1772;p29"/>
            <p:cNvSpPr/>
            <p:nvPr/>
          </p:nvSpPr>
          <p:spPr>
            <a:xfrm rot="2700000">
              <a:off x="4196595" y="1011412"/>
              <a:ext cx="561726" cy="304027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latin typeface="Encode Sans Semi Condensed"/>
                <a:ea typeface="Encode Sans Semi Condensed"/>
                <a:cs typeface="Encode Sans Semi Condensed"/>
                <a:sym typeface="Encode Sans Semi Condensed"/>
              </a:endParaRPr>
            </a:p>
          </p:txBody>
        </p:sp>
        <p:sp>
          <p:nvSpPr>
            <p:cNvPr id="1773" name="Google Shape;1773;p29"/>
            <p:cNvSpPr/>
            <p:nvPr/>
          </p:nvSpPr>
          <p:spPr>
            <a:xfrm rot="18952734">
              <a:off x="3420974" y="3205393"/>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3"/>
                  </a:solidFill>
                  <a:latin typeface="Cooper Black" panose="0208090404030B020404" pitchFamily="18" charset="0"/>
                  <a:ea typeface="Encode Sans Semi Condensed"/>
                  <a:cs typeface="Encode Sans Semi Condensed"/>
                  <a:sym typeface="Encode Sans Semi Condensed"/>
                </a:rPr>
                <a:t>2</a:t>
              </a:r>
              <a:endParaRPr sz="1600" b="1" dirty="0">
                <a:solidFill>
                  <a:schemeClr val="accent3"/>
                </a:solidFill>
                <a:latin typeface="Cooper Black" panose="0208090404030B020404" pitchFamily="18" charset="0"/>
                <a:ea typeface="Encode Sans Semi Condensed"/>
                <a:cs typeface="Encode Sans Semi Condensed"/>
                <a:sym typeface="Encode Sans Semi Condensed"/>
              </a:endParaRPr>
            </a:p>
          </p:txBody>
        </p:sp>
        <p:sp>
          <p:nvSpPr>
            <p:cNvPr id="1774" name="Google Shape;1774;p29"/>
            <p:cNvSpPr txBox="1"/>
            <p:nvPr/>
          </p:nvSpPr>
          <p:spPr>
            <a:xfrm rot="18900000">
              <a:off x="3378741" y="2163778"/>
              <a:ext cx="2552020" cy="393293"/>
            </a:xfrm>
            <a:prstGeom prst="rect">
              <a:avLst/>
            </a:prstGeom>
            <a:noFill/>
            <a:ln>
              <a:noFill/>
            </a:ln>
          </p:spPr>
          <p:txBody>
            <a:bodyPr spcFirstLastPara="1" wrap="square" lIns="91425" tIns="91425" rIns="91425" bIns="91425" anchor="ctr" anchorCtr="0">
              <a:noAutofit/>
            </a:bodyPr>
            <a:lstStyle/>
            <a:p>
              <a:pPr algn="ctr" defTabSz="456724">
                <a:lnSpc>
                  <a:spcPct val="130000"/>
                </a:lnSpc>
              </a:pPr>
              <a:r>
                <a:rPr lang="zh-TW" altLang="en-US" sz="1800" b="1" dirty="0">
                  <a:solidFill>
                    <a:schemeClr val="bg1"/>
                  </a:solidFill>
                  <a:latin typeface="微軟正黑體" panose="020B0604030504040204" pitchFamily="34" charset="-120"/>
                  <a:ea typeface="微軟正黑體" panose="020B0604030504040204" pitchFamily="34" charset="-120"/>
                </a:rPr>
                <a:t>新生</a:t>
              </a:r>
              <a:r>
                <a:rPr lang="zh-TW" altLang="zh-TW" sz="1800" b="1" dirty="0">
                  <a:solidFill>
                    <a:schemeClr val="bg1"/>
                  </a:solidFill>
                  <a:latin typeface="微軟正黑體" panose="020B0604030504040204" pitchFamily="34" charset="-120"/>
                  <a:ea typeface="微軟正黑體" panose="020B0604030504040204" pitchFamily="34" charset="-120"/>
                </a:rPr>
                <a:t>選課意願調查</a:t>
              </a:r>
              <a:endParaRPr lang="en-US" altLang="zh-CN" sz="1800" b="1" dirty="0">
                <a:solidFill>
                  <a:schemeClr val="bg1"/>
                </a:solidFill>
                <a:latin typeface="微軟正黑體" panose="020B0604030504040204" pitchFamily="34" charset="-120"/>
                <a:ea typeface="微軟正黑體" panose="020B0604030504040204" pitchFamily="34" charset="-120"/>
              </a:endParaRPr>
            </a:p>
          </p:txBody>
        </p:sp>
        <p:sp>
          <p:nvSpPr>
            <p:cNvPr id="1775" name="Google Shape;1775;p29"/>
            <p:cNvSpPr txBox="1"/>
            <p:nvPr/>
          </p:nvSpPr>
          <p:spPr>
            <a:xfrm rot="18900000">
              <a:off x="3624998" y="255615"/>
              <a:ext cx="8328892" cy="2784556"/>
            </a:xfrm>
            <a:prstGeom prst="rect">
              <a:avLst/>
            </a:prstGeom>
            <a:solidFill>
              <a:schemeClr val="bg1"/>
            </a:solidFill>
            <a:ln>
              <a:noFill/>
            </a:ln>
          </p:spPr>
          <p:txBody>
            <a:bodyPr spcFirstLastPara="1" wrap="square" lIns="91425" tIns="91425" rIns="91425" bIns="91425" anchor="t" anchorCtr="0">
              <a:noAutofit/>
            </a:bodyPr>
            <a:lstStyle/>
            <a:p>
              <a:pPr marL="285750" indent="-285750">
                <a:buFont typeface="Wingdings" panose="05000000000000000000" pitchFamily="2" charset="2"/>
                <a:buChar char="u"/>
              </a:pPr>
              <a:r>
                <a:rPr lang="zh-TW" altLang="en-US" sz="1800" b="1" dirty="0">
                  <a:solidFill>
                    <a:schemeClr val="tx1"/>
                  </a:solidFill>
                  <a:latin typeface="微軟正黑體" panose="020B0604030504040204" pitchFamily="34" charset="-120"/>
                  <a:ea typeface="微軟正黑體" panose="020B0604030504040204" pitchFamily="34" charset="-120"/>
                </a:rPr>
                <a:t>國中階段</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800" dirty="0" smtClean="0">
                  <a:solidFill>
                    <a:schemeClr val="tx1"/>
                  </a:solidFill>
                  <a:latin typeface="微軟正黑體" panose="020B0604030504040204" pitchFamily="34" charset="-120"/>
                  <a:ea typeface="微軟正黑體" panose="020B0604030504040204" pitchFamily="34" charset="-120"/>
                </a:rPr>
                <a:t>各</a:t>
              </a:r>
              <a:r>
                <a:rPr lang="zh-TW" altLang="en-US" sz="1800" dirty="0">
                  <a:solidFill>
                    <a:schemeClr val="tx1"/>
                  </a:solidFill>
                  <a:latin typeface="微軟正黑體" panose="020B0604030504040204" pitchFamily="34" charset="-120"/>
                  <a:ea typeface="微軟正黑體" panose="020B0604030504040204" pitchFamily="34" charset="-120"/>
                </a:rPr>
                <a:t>縣市政府於</a:t>
              </a:r>
              <a:r>
                <a:rPr lang="en-US" altLang="zh-TW" sz="1800" dirty="0">
                  <a:solidFill>
                    <a:srgbClr val="FF0000"/>
                  </a:solidFill>
                  <a:latin typeface="微軟正黑體" panose="020B0604030504040204" pitchFamily="34" charset="-120"/>
                  <a:ea typeface="微軟正黑體" panose="020B0604030504040204" pitchFamily="34" charset="-120"/>
                </a:rPr>
                <a:t>4</a:t>
              </a:r>
              <a:r>
                <a:rPr lang="zh-TW" altLang="en-US" sz="1800" dirty="0" smtClean="0">
                  <a:solidFill>
                    <a:srgbClr val="FF0000"/>
                  </a:solidFill>
                  <a:latin typeface="微軟正黑體" panose="020B0604030504040204" pitchFamily="34" charset="-120"/>
                  <a:ea typeface="微軟正黑體" panose="020B0604030504040204" pitchFamily="34" charset="-120"/>
                </a:rPr>
                <a:t>月</a:t>
              </a:r>
              <a:r>
                <a:rPr lang="en-US" altLang="zh-TW" sz="1800" dirty="0" smtClean="0">
                  <a:solidFill>
                    <a:srgbClr val="FF0000"/>
                  </a:solidFill>
                  <a:latin typeface="微軟正黑體" panose="020B0604030504040204" pitchFamily="34" charset="-120"/>
                  <a:ea typeface="微軟正黑體" panose="020B0604030504040204" pitchFamily="34" charset="-120"/>
                </a:rPr>
                <a:t>30</a:t>
              </a:r>
              <a:r>
                <a:rPr lang="zh-TW" altLang="en-US" sz="1800" dirty="0" smtClean="0">
                  <a:solidFill>
                    <a:srgbClr val="FF0000"/>
                  </a:solidFill>
                  <a:latin typeface="微軟正黑體" panose="020B0604030504040204" pitchFamily="34" charset="-120"/>
                  <a:ea typeface="微軟正黑體" panose="020B0604030504040204" pitchFamily="34" charset="-120"/>
                </a:rPr>
                <a:t>日前</a:t>
              </a:r>
              <a:r>
                <a:rPr lang="zh-TW" altLang="en-US" sz="1800" dirty="0">
                  <a:solidFill>
                    <a:schemeClr val="tx1"/>
                  </a:solidFill>
                  <a:latin typeface="微軟正黑體" panose="020B0604030504040204" pitchFamily="34" charset="-120"/>
                  <a:ea typeface="微軟正黑體" panose="020B0604030504040204" pitchFamily="34" charset="-120"/>
                </a:rPr>
                <a:t>，協助各</a:t>
              </a:r>
              <a:r>
                <a:rPr lang="zh-TW" altLang="zh-TW" sz="1800" dirty="0">
                  <a:solidFill>
                    <a:schemeClr val="tx1"/>
                  </a:solidFill>
                  <a:latin typeface="微軟正黑體" panose="020B0604030504040204" pitchFamily="34" charset="-120"/>
                  <a:ea typeface="微軟正黑體" panose="020B0604030504040204" pitchFamily="34" charset="-120"/>
                </a:rPr>
                <a:t>國小</a:t>
              </a:r>
              <a:r>
                <a:rPr lang="zh-TW" altLang="en-US" sz="1800" dirty="0">
                  <a:solidFill>
                    <a:schemeClr val="tx1"/>
                  </a:solidFill>
                  <a:latin typeface="微軟正黑體" panose="020B0604030504040204" pitchFamily="34" charset="-120"/>
                  <a:ea typeface="微軟正黑體" panose="020B0604030504040204" pitchFamily="34" charset="-120"/>
                </a:rPr>
                <a:t>將</a:t>
              </a:r>
              <a:r>
                <a:rPr lang="zh-TW" altLang="en-US" sz="1800" dirty="0">
                  <a:solidFill>
                    <a:srgbClr val="FF0000"/>
                  </a:solidFill>
                  <a:latin typeface="微軟正黑體" panose="020B0604030504040204" pitchFamily="34" charset="-120"/>
                  <a:ea typeface="微軟正黑體" panose="020B0604030504040204" pitchFamily="34" charset="-120"/>
                </a:rPr>
                <a:t>六年級</a:t>
              </a:r>
              <a:r>
                <a:rPr lang="zh-TW" altLang="zh-TW" sz="1800" dirty="0">
                  <a:solidFill>
                    <a:srgbClr val="FF0000"/>
                  </a:solidFill>
                  <a:latin typeface="微軟正黑體" panose="020B0604030504040204" pitchFamily="34" charset="-120"/>
                  <a:ea typeface="微軟正黑體" panose="020B0604030504040204" pitchFamily="34" charset="-120"/>
                </a:rPr>
                <a:t>學生選習本土語文課程</a:t>
              </a:r>
              <a:r>
                <a:rPr lang="zh-TW" altLang="en-US" sz="1800" dirty="0">
                  <a:solidFill>
                    <a:srgbClr val="FF0000"/>
                  </a:solidFill>
                  <a:latin typeface="微軟正黑體" panose="020B0604030504040204" pitchFamily="34" charset="-120"/>
                  <a:ea typeface="微軟正黑體" panose="020B0604030504040204" pitchFamily="34" charset="-120"/>
                </a:rPr>
                <a:t>情形</a:t>
              </a:r>
              <a:r>
                <a:rPr lang="zh-TW" altLang="zh-TW" sz="1800" dirty="0">
                  <a:solidFill>
                    <a:schemeClr val="tx1"/>
                  </a:solidFill>
                  <a:latin typeface="微軟正黑體" panose="020B0604030504040204" pitchFamily="34" charset="-120"/>
                  <a:ea typeface="微軟正黑體" panose="020B0604030504040204" pitchFamily="34" charset="-120"/>
                </a:rPr>
                <a:t>資料</a:t>
              </a:r>
              <a:r>
                <a:rPr lang="zh-TW" altLang="en-US" sz="1800" dirty="0">
                  <a:solidFill>
                    <a:srgbClr val="FF0000"/>
                  </a:solidFill>
                  <a:latin typeface="微軟正黑體" panose="020B0604030504040204" pitchFamily="34" charset="-120"/>
                  <a:ea typeface="微軟正黑體" panose="020B0604030504040204" pitchFamily="34" charset="-120"/>
                </a:rPr>
                <a:t>移轉</a:t>
              </a:r>
              <a:r>
                <a:rPr lang="zh-TW" altLang="en-US" sz="1800" dirty="0">
                  <a:solidFill>
                    <a:schemeClr val="tx1"/>
                  </a:solidFill>
                  <a:latin typeface="微軟正黑體" panose="020B0604030504040204" pitchFamily="34" charset="-120"/>
                  <a:ea typeface="微軟正黑體" panose="020B0604030504040204" pitchFamily="34" charset="-120"/>
                </a:rPr>
                <a:t>至</a:t>
              </a:r>
              <a:r>
                <a:rPr lang="zh-TW" altLang="en-US" sz="1800" dirty="0">
                  <a:solidFill>
                    <a:srgbClr val="FF0000"/>
                  </a:solidFill>
                  <a:latin typeface="微軟正黑體" panose="020B0604030504040204" pitchFamily="34" charset="-120"/>
                  <a:ea typeface="微軟正黑體" panose="020B0604030504040204" pitchFamily="34" charset="-120"/>
                </a:rPr>
                <a:t>學區國中</a:t>
              </a:r>
              <a:r>
                <a:rPr lang="zh-TW" altLang="en-US"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800" dirty="0" smtClean="0">
                  <a:solidFill>
                    <a:schemeClr val="tx1"/>
                  </a:solidFill>
                  <a:latin typeface="微軟正黑體" panose="020B0604030504040204" pitchFamily="34" charset="-120"/>
                  <a:ea typeface="微軟正黑體" panose="020B0604030504040204" pitchFamily="34" charset="-120"/>
                </a:rPr>
                <a:t>國中</a:t>
              </a:r>
              <a:r>
                <a:rPr lang="zh-TW" altLang="en-US" sz="1800" dirty="0">
                  <a:solidFill>
                    <a:schemeClr val="tx1"/>
                  </a:solidFill>
                  <a:latin typeface="微軟正黑體" panose="020B0604030504040204" pitchFamily="34" charset="-120"/>
                  <a:ea typeface="微軟正黑體" panose="020B0604030504040204" pitchFamily="34" charset="-120"/>
                </a:rPr>
                <a:t>依國小移轉資料初估</a:t>
              </a:r>
              <a:r>
                <a:rPr lang="zh-TW" altLang="en-US" sz="1800" dirty="0">
                  <a:solidFill>
                    <a:srgbClr val="FF0000"/>
                  </a:solidFill>
                  <a:latin typeface="微軟正黑體" panose="020B0604030504040204" pitchFamily="34" charset="-120"/>
                  <a:ea typeface="微軟正黑體" panose="020B0604030504040204" pitchFamily="34" charset="-120"/>
                </a:rPr>
                <a:t>各語別選習比例及師資需求。</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800" dirty="0">
                  <a:solidFill>
                    <a:schemeClr val="tx1"/>
                  </a:solidFill>
                  <a:latin typeface="微軟正黑體" panose="020B0604030504040204" pitchFamily="34" charset="-120"/>
                  <a:ea typeface="微軟正黑體" panose="020B0604030504040204" pitchFamily="34" charset="-120"/>
                </a:rPr>
                <a:t>各校盤點校內各語別師資，及進行教師開缺或教學支援人員聘任。</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800" dirty="0">
                  <a:solidFill>
                    <a:schemeClr val="tx1"/>
                  </a:solidFill>
                  <a:latin typeface="微軟正黑體" panose="020B0604030504040204" pitchFamily="34" charset="-120"/>
                  <a:ea typeface="微軟正黑體" panose="020B0604030504040204" pitchFamily="34" charset="-120"/>
                </a:rPr>
                <a:t>於新生報到時辦理選習本土語文類別之調查</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應含客語腔調及原住民族語別</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，針對轉換語別之學生，可</a:t>
              </a:r>
              <a:r>
                <a:rPr lang="zh-TW" altLang="en-US" sz="1800" dirty="0" smtClean="0">
                  <a:solidFill>
                    <a:schemeClr val="tx1"/>
                  </a:solidFill>
                  <a:latin typeface="微軟正黑體" panose="020B0604030504040204" pitchFamily="34" charset="-120"/>
                  <a:ea typeface="微軟正黑體" panose="020B0604030504040204" pitchFamily="34" charset="-120"/>
                </a:rPr>
                <a:t>使用國教署</a:t>
              </a:r>
              <a:r>
                <a:rPr lang="zh-TW" altLang="en-US" sz="1800" dirty="0">
                  <a:solidFill>
                    <a:schemeClr val="tx1"/>
                  </a:solidFill>
                  <a:latin typeface="微軟正黑體" panose="020B0604030504040204" pitchFamily="34" charset="-120"/>
                  <a:ea typeface="微軟正黑體" panose="020B0604030504040204" pitchFamily="34" charset="-120"/>
                </a:rPr>
                <a:t>研發之評估試題進行適合級別評估。</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pPr>
              <a:r>
                <a:rPr lang="zh-TW" altLang="en-US" sz="1800" b="1" dirty="0">
                  <a:solidFill>
                    <a:schemeClr val="tx1"/>
                  </a:solidFill>
                  <a:latin typeface="微軟正黑體" panose="020B0604030504040204" pitchFamily="34" charset="-120"/>
                  <a:ea typeface="微軟正黑體" panose="020B0604030504040204" pitchFamily="34" charset="-120"/>
                </a:rPr>
                <a:t>高中階段</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zh-TW" sz="1800" dirty="0">
                  <a:solidFill>
                    <a:schemeClr val="tx1"/>
                  </a:solidFill>
                  <a:latin typeface="微軟正黑體" panose="020B0604030504040204" pitchFamily="34" charset="-120"/>
                  <a:ea typeface="微軟正黑體" panose="020B0604030504040204" pitchFamily="34" charset="-120"/>
                </a:rPr>
                <a:t>高一免試入學</a:t>
              </a:r>
              <a:r>
                <a:rPr lang="zh-TW" altLang="en-US" sz="1800" dirty="0">
                  <a:solidFill>
                    <a:schemeClr val="tx1"/>
                  </a:solidFill>
                  <a:latin typeface="微軟正黑體" panose="020B0604030504040204" pitchFamily="34" charset="-120"/>
                  <a:ea typeface="微軟正黑體" panose="020B0604030504040204" pitchFamily="34" charset="-120"/>
                </a:rPr>
                <a:t>及特色招生入學，於</a:t>
              </a:r>
              <a:r>
                <a:rPr lang="zh-TW" altLang="en-US" sz="1800" dirty="0" smtClean="0">
                  <a:solidFill>
                    <a:schemeClr val="tx1"/>
                  </a:solidFill>
                  <a:latin typeface="微軟正黑體" panose="020B0604030504040204" pitchFamily="34" charset="-120"/>
                  <a:ea typeface="微軟正黑體" panose="020B0604030504040204" pitchFamily="34" charset="-120"/>
                </a:rPr>
                <a:t>報到</a:t>
              </a:r>
              <a:r>
                <a:rPr lang="zh-TW" altLang="en-US" sz="1800" dirty="0">
                  <a:solidFill>
                    <a:schemeClr val="tx1"/>
                  </a:solidFill>
                  <a:latin typeface="微軟正黑體" panose="020B0604030504040204" pitchFamily="34" charset="-120"/>
                  <a:ea typeface="微軟正黑體" panose="020B0604030504040204" pitchFamily="34" charset="-120"/>
                </a:rPr>
                <a:t>時進行選課意願調查。</a:t>
              </a:r>
              <a:endParaRPr lang="en-US" altLang="zh-TW" sz="1800"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9576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29"/>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kumimoji="1" lang="zh-TW" altLang="en-US" sz="3600" dirty="0">
                <a:latin typeface="微軟正黑體" panose="020B0604030504040204" pitchFamily="34" charset="-120"/>
                <a:ea typeface="微軟正黑體" panose="020B0604030504040204" pitchFamily="34" charset="-120"/>
              </a:rPr>
              <a:t>開課支持措施</a:t>
            </a:r>
            <a:r>
              <a:rPr kumimoji="1" lang="en-US" altLang="zh-TW" sz="1800" dirty="0">
                <a:latin typeface="Bradley Hand ITC" panose="03070402050302030203" pitchFamily="66" charset="0"/>
                <a:ea typeface="微軟正黑體" panose="020B0604030504040204" pitchFamily="34" charset="-120"/>
              </a:rPr>
              <a:t>(</a:t>
            </a:r>
            <a:r>
              <a:rPr kumimoji="1" lang="en-US" altLang="zh-TW" sz="1800" dirty="0" smtClean="0">
                <a:latin typeface="Bradley Hand ITC" panose="03070402050302030203" pitchFamily="66" charset="0"/>
                <a:ea typeface="微軟正黑體" panose="020B0604030504040204" pitchFamily="34" charset="-120"/>
              </a:rPr>
              <a:t>3/3)</a:t>
            </a:r>
            <a:endParaRPr sz="1800" dirty="0"/>
          </a:p>
        </p:txBody>
      </p:sp>
      <p:sp>
        <p:nvSpPr>
          <p:cNvPr id="1765" name="Google Shape;1765;p2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1776" name="Google Shape;1776;p29"/>
          <p:cNvGrpSpPr/>
          <p:nvPr/>
        </p:nvGrpSpPr>
        <p:grpSpPr>
          <a:xfrm rot="2700402">
            <a:off x="-348829" y="1594839"/>
            <a:ext cx="7628115" cy="2906763"/>
            <a:chOff x="4795603" y="888089"/>
            <a:chExt cx="7628115" cy="2906763"/>
          </a:xfrm>
        </p:grpSpPr>
        <p:sp>
          <p:nvSpPr>
            <p:cNvPr id="1777" name="Google Shape;1777;p29"/>
            <p:cNvSpPr/>
            <p:nvPr/>
          </p:nvSpPr>
          <p:spPr>
            <a:xfrm rot="2700000">
              <a:off x="6322078" y="528103"/>
              <a:ext cx="555233" cy="3608184"/>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latin typeface="Encode Sans Semi Condensed"/>
                <a:ea typeface="Encode Sans Semi Condensed"/>
                <a:cs typeface="Encode Sans Semi Condensed"/>
                <a:sym typeface="Encode Sans Semi Condensed"/>
              </a:endParaRPr>
            </a:p>
          </p:txBody>
        </p:sp>
        <p:sp>
          <p:nvSpPr>
            <p:cNvPr id="1778" name="Google Shape;1778;p29"/>
            <p:cNvSpPr/>
            <p:nvPr/>
          </p:nvSpPr>
          <p:spPr>
            <a:xfrm rot="18952965">
              <a:off x="5340992" y="3205394"/>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4"/>
                  </a:solidFill>
                  <a:latin typeface="Cooper Black" panose="0208090404030B020404" pitchFamily="18" charset="0"/>
                  <a:ea typeface="Encode Sans Semi Condensed"/>
                  <a:cs typeface="Encode Sans Semi Condensed"/>
                  <a:sym typeface="Encode Sans Semi Condensed"/>
                </a:rPr>
                <a:t>3</a:t>
              </a:r>
              <a:endParaRPr sz="1600" b="1" dirty="0">
                <a:solidFill>
                  <a:schemeClr val="accent4"/>
                </a:solidFill>
                <a:latin typeface="Cooper Black" panose="0208090404030B020404" pitchFamily="18" charset="0"/>
                <a:ea typeface="Encode Sans Semi Condensed"/>
                <a:cs typeface="Encode Sans Semi Condensed"/>
                <a:sym typeface="Encode Sans Semi Condensed"/>
              </a:endParaRPr>
            </a:p>
          </p:txBody>
        </p:sp>
        <p:sp>
          <p:nvSpPr>
            <p:cNvPr id="1779" name="Google Shape;1779;p29"/>
            <p:cNvSpPr txBox="1"/>
            <p:nvPr/>
          </p:nvSpPr>
          <p:spPr>
            <a:xfrm rot="18900000">
              <a:off x="5198161" y="1934476"/>
              <a:ext cx="3200582" cy="393293"/>
            </a:xfrm>
            <a:prstGeom prst="rect">
              <a:avLst/>
            </a:prstGeom>
            <a:noFill/>
            <a:ln>
              <a:noFill/>
            </a:ln>
          </p:spPr>
          <p:txBody>
            <a:bodyPr spcFirstLastPara="1" wrap="square" lIns="91425" tIns="91425" rIns="91425" bIns="91425" anchor="ctr" anchorCtr="0">
              <a:noAutofit/>
            </a:bodyPr>
            <a:lstStyle/>
            <a:p>
              <a:pPr defTabSz="456724">
                <a:lnSpc>
                  <a:spcPct val="130000"/>
                </a:lnSpc>
              </a:pPr>
              <a:r>
                <a:rPr lang="zh-TW" altLang="zh-TW" sz="1800" b="1" dirty="0">
                  <a:solidFill>
                    <a:schemeClr val="bg1"/>
                  </a:solidFill>
                  <a:latin typeface="微軟正黑體" panose="020B0604030504040204" pitchFamily="34" charset="-120"/>
                  <a:ea typeface="微軟正黑體" panose="020B0604030504040204" pitchFamily="34" charset="-120"/>
                </a:rPr>
                <a:t>放寬</a:t>
              </a:r>
              <a:r>
                <a:rPr lang="zh-TW" altLang="en-US" sz="1800" b="1" dirty="0">
                  <a:solidFill>
                    <a:schemeClr val="bg1"/>
                  </a:solidFill>
                  <a:latin typeface="微軟正黑體" panose="020B0604030504040204" pitchFamily="34" charset="-120"/>
                  <a:ea typeface="微軟正黑體" panose="020B0604030504040204" pitchFamily="34" charset="-120"/>
                </a:rPr>
                <a:t>開課</a:t>
              </a:r>
              <a:r>
                <a:rPr lang="zh-TW" altLang="zh-TW" sz="1800" b="1" dirty="0">
                  <a:solidFill>
                    <a:schemeClr val="bg1"/>
                  </a:solidFill>
                  <a:latin typeface="微軟正黑體" panose="020B0604030504040204" pitchFamily="34" charset="-120"/>
                  <a:ea typeface="微軟正黑體" panose="020B0604030504040204" pitchFamily="34" charset="-120"/>
                </a:rPr>
                <a:t>人數</a:t>
              </a:r>
              <a:endParaRPr lang="en-US" altLang="zh-CN" sz="1800" b="1" dirty="0">
                <a:solidFill>
                  <a:schemeClr val="bg1"/>
                </a:solidFill>
                <a:latin typeface="微軟正黑體" panose="020B0604030504040204" pitchFamily="34" charset="-120"/>
                <a:ea typeface="微軟正黑體" panose="020B0604030504040204" pitchFamily="34" charset="-120"/>
              </a:endParaRPr>
            </a:p>
          </p:txBody>
        </p:sp>
        <p:sp>
          <p:nvSpPr>
            <p:cNvPr id="1780" name="Google Shape;1780;p29"/>
            <p:cNvSpPr txBox="1"/>
            <p:nvPr/>
          </p:nvSpPr>
          <p:spPr>
            <a:xfrm rot="18900000">
              <a:off x="5826926" y="888089"/>
              <a:ext cx="6596792" cy="2906763"/>
            </a:xfrm>
            <a:prstGeom prst="rect">
              <a:avLst/>
            </a:prstGeom>
            <a:solidFill>
              <a:schemeClr val="bg1"/>
            </a:solidFill>
            <a:ln>
              <a:noFill/>
            </a:ln>
          </p:spPr>
          <p:txBody>
            <a:bodyPr spcFirstLastPara="1" wrap="square" lIns="91425" tIns="91425" rIns="91425" bIns="91425" anchor="t" anchorCtr="0">
              <a:noAutofit/>
            </a:bodyPr>
            <a:lstStyle/>
            <a:p>
              <a:pPr marL="285750" indent="-285750">
                <a:buFont typeface="Wingdings" panose="05000000000000000000" pitchFamily="2" charset="2"/>
                <a:buChar char="u"/>
              </a:pPr>
              <a:r>
                <a:rPr lang="zh-TW" altLang="en-US" sz="1800" b="1" dirty="0">
                  <a:solidFill>
                    <a:schemeClr val="accent3">
                      <a:lumMod val="50000"/>
                    </a:schemeClr>
                  </a:solidFill>
                  <a:latin typeface="微軟正黑體" panose="020B0604030504040204" pitchFamily="34" charset="-120"/>
                  <a:ea typeface="微軟正黑體" panose="020B0604030504040204" pitchFamily="34" charset="-120"/>
                </a:rPr>
                <a:t>本土語文</a:t>
              </a:r>
              <a:endParaRPr lang="en-US" altLang="zh-TW" sz="1800" b="1" dirty="0">
                <a:solidFill>
                  <a:schemeClr val="accent3">
                    <a:lumMod val="50000"/>
                  </a:schemeClr>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zh-TW" sz="1800" dirty="0">
                  <a:solidFill>
                    <a:schemeClr val="tx1"/>
                  </a:solidFill>
                  <a:latin typeface="微軟正黑體" panose="020B0604030504040204" pitchFamily="34" charset="-120"/>
                  <a:ea typeface="微軟正黑體" panose="020B0604030504040204" pitchFamily="34" charset="-120"/>
                </a:rPr>
                <a:t>放寬現行「</a:t>
              </a:r>
              <a:r>
                <a:rPr lang="en-US" altLang="zh-TW" sz="1800" dirty="0">
                  <a:solidFill>
                    <a:schemeClr val="tx1"/>
                  </a:solidFill>
                  <a:latin typeface="微軟正黑體" panose="020B0604030504040204" pitchFamily="34" charset="-120"/>
                  <a:ea typeface="微軟正黑體" panose="020B0604030504040204" pitchFamily="34" charset="-120"/>
                </a:rPr>
                <a:t>15</a:t>
              </a:r>
              <a:r>
                <a:rPr lang="zh-TW" altLang="zh-TW" sz="1800" dirty="0">
                  <a:solidFill>
                    <a:schemeClr val="tx1"/>
                  </a:solidFill>
                  <a:latin typeface="微軟正黑體" panose="020B0604030504040204" pitchFamily="34" charset="-120"/>
                  <a:ea typeface="微軟正黑體" panose="020B0604030504040204" pitchFamily="34" charset="-120"/>
                </a:rPr>
                <a:t>人以下合班上課」之</a:t>
              </a:r>
              <a:r>
                <a:rPr lang="zh-TW" altLang="en-US" sz="1800" dirty="0">
                  <a:solidFill>
                    <a:schemeClr val="tx1"/>
                  </a:solidFill>
                  <a:latin typeface="微軟正黑體" panose="020B0604030504040204" pitchFamily="34" charset="-120"/>
                  <a:ea typeface="微軟正黑體" panose="020B0604030504040204" pitchFamily="34" charset="-120"/>
                </a:rPr>
                <a:t>規定</a:t>
              </a:r>
              <a:r>
                <a:rPr lang="zh-TW" altLang="zh-TW" sz="1800" dirty="0">
                  <a:solidFill>
                    <a:schemeClr val="tx1"/>
                  </a:solidFill>
                  <a:latin typeface="微軟正黑體" panose="020B0604030504040204" pitchFamily="34" charset="-120"/>
                  <a:ea typeface="微軟正黑體" panose="020B0604030504040204" pitchFamily="34" charset="-120"/>
                </a:rPr>
                <a:t>，改採</a:t>
              </a:r>
              <a:r>
                <a:rPr lang="zh-TW" altLang="zh-TW" sz="1800" dirty="0">
                  <a:solidFill>
                    <a:srgbClr val="FF0000"/>
                  </a:solidFill>
                  <a:latin typeface="微軟正黑體" panose="020B0604030504040204" pitchFamily="34" charset="-120"/>
                  <a:ea typeface="微軟正黑體" panose="020B0604030504040204" pitchFamily="34" charset="-120"/>
                </a:rPr>
                <a:t>不限開課人數方式</a:t>
              </a:r>
              <a:r>
                <a:rPr lang="zh-TW" altLang="en-US" sz="1800" dirty="0">
                  <a:solidFill>
                    <a:schemeClr val="tx1"/>
                  </a:solidFill>
                  <a:latin typeface="微軟正黑體" panose="020B0604030504040204" pitchFamily="34" charset="-120"/>
                  <a:ea typeface="微軟正黑體" panose="020B0604030504040204" pitchFamily="34" charset="-120"/>
                </a:rPr>
                <a:t>，</a:t>
              </a:r>
              <a:r>
                <a:rPr lang="zh-TW" altLang="zh-TW" sz="1800" dirty="0">
                  <a:solidFill>
                    <a:schemeClr val="tx1"/>
                  </a:solidFill>
                  <a:latin typeface="微軟正黑體" panose="020B0604030504040204" pitchFamily="34" charset="-120"/>
                  <a:ea typeface="微軟正黑體" panose="020B0604030504040204" pitchFamily="34" charset="-120"/>
                </a:rPr>
                <a:t>全力支持</a:t>
              </a:r>
              <a:r>
                <a:rPr lang="zh-TW" altLang="en-US" sz="1800" dirty="0">
                  <a:solidFill>
                    <a:schemeClr val="tx1"/>
                  </a:solidFill>
                  <a:latin typeface="微軟正黑體" panose="020B0604030504040204" pitchFamily="34" charset="-120"/>
                  <a:ea typeface="微軟正黑體" panose="020B0604030504040204" pitchFamily="34" charset="-120"/>
                </a:rPr>
                <a:t>開課經</a:t>
              </a:r>
              <a:r>
                <a:rPr lang="zh-TW" altLang="zh-TW" sz="1800" dirty="0">
                  <a:solidFill>
                    <a:schemeClr val="tx1"/>
                  </a:solidFill>
                  <a:latin typeface="微軟正黑體" panose="020B0604030504040204" pitchFamily="34" charset="-120"/>
                  <a:ea typeface="微軟正黑體" panose="020B0604030504040204" pitchFamily="34" charset="-120"/>
                </a:rPr>
                <a:t>費</a:t>
              </a:r>
              <a:r>
                <a:rPr lang="zh-TW" altLang="en-US"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pPr>
              <a:r>
                <a:rPr lang="zh-TW" altLang="en-US" sz="1800" b="1" dirty="0">
                  <a:solidFill>
                    <a:schemeClr val="accent3">
                      <a:lumMod val="50000"/>
                    </a:schemeClr>
                  </a:solidFill>
                  <a:latin typeface="微軟正黑體" panose="020B0604030504040204" pitchFamily="34" charset="-120"/>
                  <a:ea typeface="微軟正黑體" panose="020B0604030504040204" pitchFamily="34" charset="-120"/>
                </a:rPr>
                <a:t>臺灣手語</a:t>
              </a:r>
              <a:endParaRPr lang="en-US" altLang="zh-TW" sz="1800" b="1" dirty="0">
                <a:solidFill>
                  <a:schemeClr val="accent3">
                    <a:lumMod val="50000"/>
                  </a:schemeClr>
                </a:solidFill>
                <a:latin typeface="微軟正黑體" panose="020B0604030504040204" pitchFamily="34" charset="-120"/>
                <a:ea typeface="微軟正黑體" panose="020B0604030504040204" pitchFamily="34" charset="-120"/>
              </a:endParaRPr>
            </a:p>
            <a:p>
              <a:pPr marL="285750" lvl="2" indent="-285750">
                <a:buFont typeface="Wingdings" panose="05000000000000000000" pitchFamily="2" charset="2"/>
                <a:buChar char="ü"/>
              </a:pPr>
              <a:r>
                <a:rPr lang="zh-TW" altLang="en-US" sz="1800" dirty="0">
                  <a:solidFill>
                    <a:schemeClr val="tx1"/>
                  </a:solidFill>
                  <a:latin typeface="微軟正黑體" panose="020B0604030504040204" pitchFamily="34" charset="-120"/>
                  <a:ea typeface="微軟正黑體" panose="020B0604030504040204" pitchFamily="34" charset="-120"/>
                </a:rPr>
                <a:t>部定課程尊重學生選習意願，不限開課人數，有學生選習即開班。</a:t>
              </a:r>
              <a:endParaRPr lang="en-US" altLang="zh-TW" sz="1800" dirty="0">
                <a:solidFill>
                  <a:schemeClr val="tx1"/>
                </a:solidFill>
                <a:latin typeface="微軟正黑體" panose="020B0604030504040204" pitchFamily="34" charset="-120"/>
                <a:ea typeface="微軟正黑體" panose="020B0604030504040204" pitchFamily="34" charset="-120"/>
              </a:endParaRPr>
            </a:p>
            <a:p>
              <a:pPr lvl="2"/>
              <a:endParaRPr lang="en-US" altLang="zh-TW" sz="1800" b="1" dirty="0">
                <a:solidFill>
                  <a:schemeClr val="tx1"/>
                </a:solidFill>
                <a:highlight>
                  <a:srgbClr val="FF00FF"/>
                </a:highligh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pP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30000"/>
                </a:lnSpc>
                <a:buFont typeface="Arial" panose="020B0604020202020204" pitchFamily="34" charset="0"/>
                <a:buChar char="•"/>
              </a:pPr>
              <a:endParaRPr lang="zh-CN" altLang="en-US" sz="1800" dirty="0">
                <a:solidFill>
                  <a:schemeClr val="tx1"/>
                </a:solidFill>
                <a:latin typeface="微軟正黑體" panose="020B0604030504040204" pitchFamily="34" charset="-120"/>
                <a:ea typeface="微軟正黑體" panose="020B0604030504040204" pitchFamily="34" charset="-120"/>
              </a:endParaRPr>
            </a:p>
          </p:txBody>
        </p:sp>
      </p:grpSp>
      <p:sp>
        <p:nvSpPr>
          <p:cNvPr id="3" name="矩形: 圓角 2">
            <a:extLst>
              <a:ext uri="{FF2B5EF4-FFF2-40B4-BE49-F238E27FC236}">
                <a16:creationId xmlns="" xmlns:a16="http://schemas.microsoft.com/office/drawing/2014/main" id="{4A29CEF3-B8E2-4319-BA16-1703A0607337}"/>
              </a:ext>
            </a:extLst>
          </p:cNvPr>
          <p:cNvSpPr/>
          <p:nvPr/>
        </p:nvSpPr>
        <p:spPr>
          <a:xfrm>
            <a:off x="775996" y="3912327"/>
            <a:ext cx="6991043" cy="8371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C00000"/>
              </a:buClr>
              <a:buFont typeface="Wingdings" panose="05000000000000000000" pitchFamily="2" charset="2"/>
              <a:buChar char="u"/>
            </a:pPr>
            <a:r>
              <a:rPr lang="zh-TW" altLang="en-US" sz="1600" dirty="0">
                <a:solidFill>
                  <a:srgbClr val="C00000"/>
                </a:solidFill>
                <a:latin typeface="微軟正黑體" panose="020B0604030504040204" pitchFamily="34" charset="-120"/>
                <a:ea typeface="微軟正黑體" panose="020B0604030504040204" pitchFamily="34" charset="-120"/>
              </a:rPr>
              <a:t>各國高中開設本土語文</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臺灣手語課程之班數</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授課節數</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，若超出主管機關核定該年級之班級數，由國教署補助開班經費</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依新增鐘點費方式計算</a:t>
            </a:r>
            <a:r>
              <a:rPr lang="en-US" altLang="zh-TW" sz="1600" dirty="0">
                <a:solidFill>
                  <a:srgbClr val="C00000"/>
                </a:solidFill>
                <a:latin typeface="微軟正黑體" panose="020B0604030504040204" pitchFamily="34" charset="-120"/>
                <a:ea typeface="微軟正黑體" panose="020B0604030504040204" pitchFamily="34" charset="-120"/>
              </a:rPr>
              <a:t>)</a:t>
            </a:r>
          </a:p>
          <a:p>
            <a:pPr marL="285750" indent="-285750">
              <a:buClr>
                <a:srgbClr val="C00000"/>
              </a:buClr>
              <a:buFont typeface="Wingdings" panose="05000000000000000000" pitchFamily="2" charset="2"/>
              <a:buChar char="u"/>
            </a:pPr>
            <a:r>
              <a:rPr lang="en-US" altLang="zh-TW" sz="1600" dirty="0">
                <a:solidFill>
                  <a:srgbClr val="C00000"/>
                </a:solidFill>
                <a:latin typeface="微軟正黑體" panose="020B0604030504040204" pitchFamily="34" charset="-120"/>
                <a:ea typeface="微軟正黑體" panose="020B0604030504040204" pitchFamily="34" charset="-120"/>
              </a:rPr>
              <a:t>111</a:t>
            </a:r>
            <a:r>
              <a:rPr lang="zh-TW" altLang="en-US" sz="1600" dirty="0">
                <a:solidFill>
                  <a:srgbClr val="C00000"/>
                </a:solidFill>
                <a:latin typeface="微軟正黑體" panose="020B0604030504040204" pitchFamily="34" charset="-120"/>
                <a:ea typeface="微軟正黑體" panose="020B0604030504040204" pitchFamily="34" charset="-120"/>
              </a:rPr>
              <a:t>學年度國中</a:t>
            </a:r>
            <a:r>
              <a:rPr lang="en-US" altLang="zh-TW" sz="1600" dirty="0">
                <a:solidFill>
                  <a:srgbClr val="C00000"/>
                </a:solidFill>
                <a:latin typeface="微軟正黑體" panose="020B0604030504040204" pitchFamily="34" charset="-120"/>
                <a:ea typeface="微軟正黑體" panose="020B0604030504040204" pitchFamily="34" charset="-120"/>
              </a:rPr>
              <a:t>8</a:t>
            </a:r>
            <a:r>
              <a:rPr lang="zh-TW" altLang="en-US" sz="1600" dirty="0">
                <a:solidFill>
                  <a:srgbClr val="C00000"/>
                </a:solidFill>
                <a:latin typeface="微軟正黑體" panose="020B0604030504040204" pitchFamily="34" charset="-120"/>
                <a:ea typeface="微軟正黑體" panose="020B0604030504040204" pitchFamily="34" charset="-120"/>
              </a:rPr>
              <a:t>、</a:t>
            </a:r>
            <a:r>
              <a:rPr lang="en-US" altLang="zh-TW" sz="1600" dirty="0">
                <a:solidFill>
                  <a:srgbClr val="C00000"/>
                </a:solidFill>
                <a:latin typeface="微軟正黑體" panose="020B0604030504040204" pitchFamily="34" charset="-120"/>
                <a:ea typeface="微軟正黑體" panose="020B0604030504040204" pitchFamily="34" charset="-120"/>
              </a:rPr>
              <a:t>9</a:t>
            </a:r>
            <a:r>
              <a:rPr lang="zh-TW" altLang="en-US" sz="1600" dirty="0">
                <a:solidFill>
                  <a:srgbClr val="C00000"/>
                </a:solidFill>
                <a:latin typeface="微軟正黑體" panose="020B0604030504040204" pitchFamily="34" charset="-120"/>
                <a:ea typeface="微軟正黑體" panose="020B0604030504040204" pitchFamily="34" charset="-120"/>
              </a:rPr>
              <a:t>年級之彈性學習課程，額外給予補助。</a:t>
            </a: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085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1048521" y="910557"/>
            <a:ext cx="5134800" cy="35100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altLang="zh-TW" u="sng" dirty="0" smtClean="0">
                <a:latin typeface="Cooper Black" panose="0208090404030B020404" pitchFamily="18" charset="0"/>
              </a:rPr>
              <a:t>STEP</a:t>
            </a:r>
            <a:r>
              <a:rPr lang="zh-TW" altLang="en-US" u="sng" dirty="0" smtClean="0">
                <a:latin typeface="Cooper Black" panose="0208090404030B020404" pitchFamily="18" charset="0"/>
              </a:rPr>
              <a:t> </a:t>
            </a:r>
            <a:r>
              <a:rPr lang="en-US" altLang="zh-TW" u="sng" dirty="0">
                <a:latin typeface="Cooper Black" panose="0208090404030B020404" pitchFamily="18" charset="0"/>
              </a:rPr>
              <a:t>3</a:t>
            </a:r>
          </a:p>
          <a:p>
            <a:pPr marL="0" lvl="0" indent="0" algn="l" rtl="0">
              <a:spcBef>
                <a:spcPts val="0"/>
              </a:spcBef>
              <a:spcAft>
                <a:spcPts val="800"/>
              </a:spcAft>
              <a:buNone/>
            </a:pPr>
            <a:r>
              <a:rPr lang="zh-TW" altLang="en-US" b="1" dirty="0">
                <a:solidFill>
                  <a:srgbClr val="0070C0"/>
                </a:solidFill>
                <a:latin typeface="Wide Latin" panose="020A0A07050505020404" pitchFamily="18" charset="0"/>
                <a:ea typeface="微軟正黑體" panose="020B0604030504040204" pitchFamily="34" charset="-120"/>
              </a:rPr>
              <a:t>       </a:t>
            </a:r>
            <a:r>
              <a:rPr lang="zh-TW" altLang="en-US" sz="4800" b="1" dirty="0">
                <a:solidFill>
                  <a:srgbClr val="0070C0"/>
                </a:solidFill>
                <a:latin typeface="Wide Latin" panose="020A0A07050505020404" pitchFamily="18" charset="0"/>
                <a:ea typeface="微軟正黑體" panose="020B0604030504040204" pitchFamily="34" charset="-120"/>
              </a:rPr>
              <a:t>教學資源</a:t>
            </a:r>
            <a:endParaRPr b="1" dirty="0">
              <a:solidFill>
                <a:srgbClr val="0070C0"/>
              </a:solidFill>
              <a:latin typeface="Wide Latin" panose="020A0A07050505020404" pitchFamily="18" charset="0"/>
              <a:ea typeface="微軟正黑體" panose="020B0604030504040204" pitchFamily="34" charset="-120"/>
            </a:endParaRPr>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71705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29"/>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kumimoji="1" lang="zh-TW" altLang="en-US" sz="3600" dirty="0">
                <a:latin typeface="微軟正黑體" panose="020B0604030504040204" pitchFamily="34" charset="-120"/>
                <a:ea typeface="微軟正黑體" panose="020B0604030504040204" pitchFamily="34" charset="-120"/>
              </a:rPr>
              <a:t>教學資源</a:t>
            </a:r>
            <a:r>
              <a:rPr kumimoji="1" lang="en-US" altLang="zh-TW" sz="1800" dirty="0">
                <a:latin typeface="Bradley Hand ITC" panose="03070402050302030203" pitchFamily="66" charset="0"/>
                <a:ea typeface="微軟正黑體" panose="020B0604030504040204" pitchFamily="34" charset="-120"/>
              </a:rPr>
              <a:t>(</a:t>
            </a:r>
            <a:r>
              <a:rPr kumimoji="1" lang="en-US" altLang="zh-TW" sz="1800" dirty="0" smtClean="0">
                <a:latin typeface="Bradley Hand ITC" panose="03070402050302030203" pitchFamily="66" charset="0"/>
                <a:ea typeface="微軟正黑體" panose="020B0604030504040204" pitchFamily="34" charset="-120"/>
              </a:rPr>
              <a:t>1/3)</a:t>
            </a:r>
            <a:endParaRPr dirty="0"/>
          </a:p>
        </p:txBody>
      </p:sp>
      <p:sp>
        <p:nvSpPr>
          <p:cNvPr id="1765" name="Google Shape;1765;p2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1766" name="Google Shape;1766;p29"/>
          <p:cNvGrpSpPr/>
          <p:nvPr/>
        </p:nvGrpSpPr>
        <p:grpSpPr>
          <a:xfrm rot="2697126">
            <a:off x="320151" y="602781"/>
            <a:ext cx="8660641" cy="4449271"/>
            <a:chOff x="1047099" y="-869778"/>
            <a:chExt cx="8660641" cy="4449271"/>
          </a:xfrm>
        </p:grpSpPr>
        <p:sp>
          <p:nvSpPr>
            <p:cNvPr id="1767" name="Google Shape;1767;p29"/>
            <p:cNvSpPr/>
            <p:nvPr/>
          </p:nvSpPr>
          <p:spPr>
            <a:xfrm rot="2700000">
              <a:off x="2286374" y="1011412"/>
              <a:ext cx="561726" cy="3040276"/>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68" name="Google Shape;1768;p29"/>
            <p:cNvSpPr/>
            <p:nvPr/>
          </p:nvSpPr>
          <p:spPr>
            <a:xfrm rot="18948331">
              <a:off x="1510752" y="3205393"/>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accent2"/>
                  </a:solidFill>
                  <a:latin typeface="Cooper Black" panose="0208090404030B020404" pitchFamily="18" charset="0"/>
                  <a:ea typeface="Encode Sans Semi Condensed"/>
                  <a:cs typeface="Encode Sans Semi Condensed"/>
                  <a:sym typeface="Encode Sans Semi Condensed"/>
                </a:rPr>
                <a:t>1</a:t>
              </a:r>
              <a:endParaRPr sz="1200" b="1" dirty="0">
                <a:solidFill>
                  <a:schemeClr val="accent2"/>
                </a:solidFill>
                <a:latin typeface="Cooper Black" panose="0208090404030B020404" pitchFamily="18" charset="0"/>
                <a:ea typeface="Encode Sans Semi Condensed"/>
                <a:cs typeface="Encode Sans Semi Condensed"/>
                <a:sym typeface="Encode Sans Semi Condensed"/>
              </a:endParaRPr>
            </a:p>
          </p:txBody>
        </p:sp>
        <p:sp>
          <p:nvSpPr>
            <p:cNvPr id="1769" name="Google Shape;1769;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defTabSz="456724">
                <a:lnSpc>
                  <a:spcPct val="130000"/>
                </a:lnSpc>
              </a:pPr>
              <a:r>
                <a:rPr lang="zh-TW" altLang="en-US" sz="1800" b="1" dirty="0">
                  <a:solidFill>
                    <a:schemeClr val="bg1"/>
                  </a:solidFill>
                  <a:latin typeface="微軟正黑體" panose="020B0604030504040204" pitchFamily="34" charset="-120"/>
                  <a:ea typeface="微軟正黑體" panose="020B0604030504040204" pitchFamily="34" charset="-120"/>
                </a:rPr>
                <a:t>研編教材</a:t>
              </a:r>
              <a:endParaRPr lang="en-US" altLang="zh-CN" sz="1800" b="1" dirty="0">
                <a:solidFill>
                  <a:schemeClr val="bg1"/>
                </a:solidFill>
                <a:latin typeface="微軟正黑體" panose="020B0604030504040204" pitchFamily="34" charset="-120"/>
                <a:ea typeface="微軟正黑體" panose="020B0604030504040204" pitchFamily="34" charset="-120"/>
              </a:endParaRPr>
            </a:p>
          </p:txBody>
        </p:sp>
        <p:sp>
          <p:nvSpPr>
            <p:cNvPr id="1770" name="Google Shape;1770;p29"/>
            <p:cNvSpPr txBox="1"/>
            <p:nvPr/>
          </p:nvSpPr>
          <p:spPr>
            <a:xfrm rot="18900000">
              <a:off x="1718301" y="-869778"/>
              <a:ext cx="7989439" cy="507420"/>
            </a:xfrm>
            <a:prstGeom prst="rect">
              <a:avLst/>
            </a:prstGeom>
            <a:noFill/>
            <a:ln>
              <a:noFill/>
            </a:ln>
          </p:spPr>
          <p:txBody>
            <a:bodyPr spcFirstLastPara="1" wrap="square" lIns="91425" tIns="91425" rIns="91425" bIns="91425" anchor="t" anchorCtr="0">
              <a:noAutofit/>
            </a:bodyPr>
            <a:lstStyle/>
            <a:p>
              <a:pPr>
                <a:lnSpc>
                  <a:spcPct val="130000"/>
                </a:lnSpc>
              </a:pPr>
              <a:r>
                <a:rPr lang="zh-TW" altLang="en-US" sz="1800" dirty="0">
                  <a:solidFill>
                    <a:srgbClr val="FF0000"/>
                  </a:solidFill>
                  <a:latin typeface="微軟正黑體" panose="020B0604030504040204" pitchFamily="34" charset="-120"/>
                  <a:ea typeface="微軟正黑體" panose="020B0604030504040204" pitchFamily="34" charset="-120"/>
                </a:rPr>
                <a:t>教育部</a:t>
              </a:r>
              <a:r>
                <a:rPr lang="zh-TW" altLang="en-US" sz="1800" dirty="0">
                  <a:solidFill>
                    <a:schemeClr val="tx1"/>
                  </a:solidFill>
                  <a:latin typeface="微軟正黑體" panose="020B0604030504040204" pitchFamily="34" charset="-120"/>
                  <a:ea typeface="微軟正黑體" panose="020B0604030504040204" pitchFamily="34" charset="-120"/>
                </a:rPr>
                <a:t>研編客語、閩東語及臺灣手語教材</a:t>
              </a:r>
              <a:endParaRPr lang="en-US" altLang="zh-TW" sz="1800" dirty="0">
                <a:solidFill>
                  <a:schemeClr val="tx1"/>
                </a:solidFill>
                <a:highlight>
                  <a:srgbClr val="FF00FF"/>
                </a:highlight>
                <a:latin typeface="微軟正黑體" panose="020B0604030504040204" pitchFamily="34" charset="-120"/>
                <a:ea typeface="微軟正黑體" panose="020B0604030504040204" pitchFamily="34" charset="-120"/>
              </a:endParaRPr>
            </a:p>
          </p:txBody>
        </p:sp>
      </p:grpSp>
      <p:graphicFrame>
        <p:nvGraphicFramePr>
          <p:cNvPr id="9" name="表格 8">
            <a:extLst>
              <a:ext uri="{FF2B5EF4-FFF2-40B4-BE49-F238E27FC236}">
                <a16:creationId xmlns="" xmlns:a16="http://schemas.microsoft.com/office/drawing/2014/main" id="{9DBAF4BE-642E-4EDF-B131-B7A2A1F907DD}"/>
              </a:ext>
            </a:extLst>
          </p:cNvPr>
          <p:cNvGraphicFramePr>
            <a:graphicFrameLocks noGrp="1"/>
          </p:cNvGraphicFramePr>
          <p:nvPr>
            <p:extLst>
              <p:ext uri="{D42A27DB-BD31-4B8C-83A1-F6EECF244321}">
                <p14:modId xmlns:p14="http://schemas.microsoft.com/office/powerpoint/2010/main" val="1101416250"/>
              </p:ext>
            </p:extLst>
          </p:nvPr>
        </p:nvGraphicFramePr>
        <p:xfrm>
          <a:off x="606829" y="2132140"/>
          <a:ext cx="6493550" cy="3011360"/>
        </p:xfrm>
        <a:graphic>
          <a:graphicData uri="http://schemas.openxmlformats.org/drawingml/2006/table">
            <a:tbl>
              <a:tblPr firstRow="1" firstCol="1" bandRow="1">
                <a:tableStyleId>{85BE263C-DBD7-4A20-BB59-AAB30ACAA65A}</a:tableStyleId>
              </a:tblPr>
              <a:tblGrid>
                <a:gridCol w="1268285">
                  <a:extLst>
                    <a:ext uri="{9D8B030D-6E8A-4147-A177-3AD203B41FA5}">
                      <a16:colId xmlns="" xmlns:a16="http://schemas.microsoft.com/office/drawing/2014/main" val="895132074"/>
                    </a:ext>
                  </a:extLst>
                </a:gridCol>
                <a:gridCol w="1928345">
                  <a:extLst>
                    <a:ext uri="{9D8B030D-6E8A-4147-A177-3AD203B41FA5}">
                      <a16:colId xmlns="" xmlns:a16="http://schemas.microsoft.com/office/drawing/2014/main" val="2235055965"/>
                    </a:ext>
                  </a:extLst>
                </a:gridCol>
                <a:gridCol w="1595120">
                  <a:extLst>
                    <a:ext uri="{9D8B030D-6E8A-4147-A177-3AD203B41FA5}">
                      <a16:colId xmlns="" xmlns:a16="http://schemas.microsoft.com/office/drawing/2014/main" val="3099928347"/>
                    </a:ext>
                  </a:extLst>
                </a:gridCol>
                <a:gridCol w="1701800">
                  <a:extLst>
                    <a:ext uri="{9D8B030D-6E8A-4147-A177-3AD203B41FA5}">
                      <a16:colId xmlns="" xmlns:a16="http://schemas.microsoft.com/office/drawing/2014/main" val="2170170427"/>
                    </a:ext>
                  </a:extLst>
                </a:gridCol>
              </a:tblGrid>
              <a:tr h="508000">
                <a:tc>
                  <a:txBody>
                    <a:bodyPr/>
                    <a:lstStyle/>
                    <a:p>
                      <a:pPr algn="ctr">
                        <a:lnSpc>
                          <a:spcPts val="20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 語別</a:t>
                      </a:r>
                      <a:r>
                        <a:rPr lang="en-US" sz="1400" kern="100" dirty="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學習階段</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ts val="20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國小</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ts val="20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國中</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ts val="20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高中</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extLst>
                  <a:ext uri="{0D108BD9-81ED-4DB2-BD59-A6C34878D82A}">
                    <a16:rowId xmlns="" xmlns:a16="http://schemas.microsoft.com/office/drawing/2014/main" val="3123923326"/>
                  </a:ext>
                </a:extLst>
              </a:tr>
              <a:tr h="640080">
                <a:tc>
                  <a:txBody>
                    <a:bodyPr/>
                    <a:lstStyle/>
                    <a:p>
                      <a:pPr algn="ctr">
                        <a:lnSpc>
                          <a:spcPts val="20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閩南語文</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康軒、真平</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真平</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真</a:t>
                      </a:r>
                      <a:r>
                        <a:rPr lang="zh-TW" sz="1400" kern="100" dirty="0" smtClean="0">
                          <a:effectLst/>
                          <a:latin typeface="微軟正黑體" panose="020B0604030504040204" pitchFamily="34" charset="-120"/>
                          <a:ea typeface="微軟正黑體" panose="020B0604030504040204" pitchFamily="34" charset="-120"/>
                        </a:rPr>
                        <a:t>平</a:t>
                      </a:r>
                      <a:endParaRPr lang="en-US" alt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3057123956"/>
                  </a:ext>
                </a:extLst>
              </a:tr>
              <a:tr h="611600">
                <a:tc>
                  <a:txBody>
                    <a:bodyPr/>
                    <a:lstStyle/>
                    <a:p>
                      <a:pPr algn="ctr">
                        <a:lnSpc>
                          <a:spcPts val="20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客語文</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康軒、真平、部編教材</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部編教材</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部編教材</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extLst>
                  <a:ext uri="{0D108BD9-81ED-4DB2-BD59-A6C34878D82A}">
                    <a16:rowId xmlns="" xmlns:a16="http://schemas.microsoft.com/office/drawing/2014/main" val="1954376569"/>
                  </a:ext>
                </a:extLst>
              </a:tr>
              <a:tr h="320040">
                <a:tc>
                  <a:txBody>
                    <a:bodyPr/>
                    <a:lstStyle/>
                    <a:p>
                      <a:pPr algn="ctr">
                        <a:lnSpc>
                          <a:spcPts val="2000"/>
                        </a:lnSpc>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rPr>
                        <a:t>閩東語</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400" kern="100" dirty="0">
                          <a:effectLst/>
                          <a:latin typeface="微軟正黑體" panose="020B0604030504040204" pitchFamily="34" charset="-120"/>
                          <a:ea typeface="微軟正黑體" panose="020B0604030504040204" pitchFamily="34" charset="-120"/>
                        </a:rPr>
                        <a:t>部編教材</a:t>
                      </a:r>
                      <a:endParaRPr lang="zh-TW" alt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400" kern="100" dirty="0">
                          <a:effectLst/>
                          <a:latin typeface="微軟正黑體" panose="020B0604030504040204" pitchFamily="34" charset="-120"/>
                          <a:ea typeface="微軟正黑體" panose="020B0604030504040204" pitchFamily="34" charset="-120"/>
                        </a:rPr>
                        <a:t>部編教材</a:t>
                      </a:r>
                      <a:endParaRPr lang="zh-TW" alt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400" kern="100" dirty="0">
                          <a:effectLst/>
                          <a:latin typeface="微軟正黑體" panose="020B0604030504040204" pitchFamily="34" charset="-120"/>
                          <a:ea typeface="微軟正黑體" panose="020B0604030504040204" pitchFamily="34" charset="-120"/>
                        </a:rPr>
                        <a:t>部編教材</a:t>
                      </a:r>
                      <a:endParaRPr lang="zh-TW" alt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extLst>
                  <a:ext uri="{0D108BD9-81ED-4DB2-BD59-A6C34878D82A}">
                    <a16:rowId xmlns="" xmlns:a16="http://schemas.microsoft.com/office/drawing/2014/main" val="2249423144"/>
                  </a:ext>
                </a:extLst>
              </a:tr>
              <a:tr h="611600">
                <a:tc>
                  <a:txBody>
                    <a:bodyPr/>
                    <a:lstStyle/>
                    <a:p>
                      <a:pPr algn="ctr">
                        <a:lnSpc>
                          <a:spcPct val="1500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原住民族語文</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altLang="zh-TW" sz="1400" kern="100" dirty="0">
                          <a:effectLst/>
                          <a:latin typeface="微軟正黑體" panose="020B0604030504040204" pitchFamily="34" charset="-120"/>
                          <a:ea typeface="微軟正黑體" panose="020B0604030504040204" pitchFamily="34" charset="-120"/>
                        </a:rPr>
                        <a:t>部編教材</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altLang="zh-TW" sz="1400" kern="100" dirty="0">
                          <a:effectLst/>
                          <a:latin typeface="微軟正黑體" panose="020B0604030504040204" pitchFamily="34" charset="-120"/>
                          <a:ea typeface="微軟正黑體" panose="020B0604030504040204" pitchFamily="34" charset="-120"/>
                        </a:rPr>
                        <a:t>部編教材</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algn="ctr">
                        <a:lnSpc>
                          <a:spcPct val="150000"/>
                        </a:lnSpc>
                        <a:spcAft>
                          <a:spcPts val="0"/>
                        </a:spcAft>
                      </a:pPr>
                      <a:r>
                        <a:rPr lang="zh-TW" altLang="zh-TW" sz="1400" kern="100" dirty="0">
                          <a:effectLst/>
                          <a:latin typeface="微軟正黑體" panose="020B0604030504040204" pitchFamily="34" charset="-120"/>
                          <a:ea typeface="微軟正黑體" panose="020B0604030504040204" pitchFamily="34" charset="-120"/>
                        </a:rPr>
                        <a:t>部編教材</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extLst>
                  <a:ext uri="{0D108BD9-81ED-4DB2-BD59-A6C34878D82A}">
                    <a16:rowId xmlns="" xmlns:a16="http://schemas.microsoft.com/office/drawing/2014/main" val="317171878"/>
                  </a:ext>
                </a:extLst>
              </a:tr>
              <a:tr h="320040">
                <a:tc>
                  <a:txBody>
                    <a:bodyPr/>
                    <a:lstStyle/>
                    <a:p>
                      <a:pPr algn="ctr">
                        <a:lnSpc>
                          <a:spcPct val="150000"/>
                        </a:lnSpc>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rPr>
                        <a:t>臺灣手語</a:t>
                      </a:r>
                      <a:endParaRPr lang="zh-TW" sz="1400" kern="100" dirty="0">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zh-TW" sz="1400" b="0" u="none" strike="noStrike" kern="100" cap="none" spc="0" normalizeH="0" baseline="0" noProof="0">
                          <a:ln>
                            <a:noFill/>
                          </a:ln>
                          <a:solidFill>
                            <a:srgbClr val="26303D"/>
                          </a:solidFill>
                          <a:effectLst/>
                          <a:uLnTx/>
                          <a:uFillTx/>
                          <a:latin typeface="微軟正黑體" panose="020B0604030504040204" pitchFamily="34" charset="-120"/>
                          <a:ea typeface="微軟正黑體" panose="020B0604030504040204" pitchFamily="34" charset="-120"/>
                          <a:sym typeface="Arial"/>
                        </a:rPr>
                        <a:t>部編教材</a:t>
                      </a:r>
                      <a:endParaRPr kumimoji="0" lang="zh-TW" altLang="zh-TW" sz="1400" b="0" i="0" u="none" strike="noStrike" kern="100" cap="none" spc="0" normalizeH="0" baseline="0" noProof="0" dirty="0">
                        <a:ln>
                          <a:noFill/>
                        </a:ln>
                        <a:solidFill>
                          <a:srgbClr val="26303D"/>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Arial"/>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zh-TW" sz="1400" b="0" u="none" strike="noStrike" kern="100" cap="none" spc="0" normalizeH="0" baseline="0" noProof="0">
                          <a:ln>
                            <a:noFill/>
                          </a:ln>
                          <a:solidFill>
                            <a:srgbClr val="26303D"/>
                          </a:solidFill>
                          <a:effectLst/>
                          <a:uLnTx/>
                          <a:uFillTx/>
                          <a:latin typeface="微軟正黑體" panose="020B0604030504040204" pitchFamily="34" charset="-120"/>
                          <a:ea typeface="微軟正黑體" panose="020B0604030504040204" pitchFamily="34" charset="-120"/>
                          <a:sym typeface="Arial"/>
                        </a:rPr>
                        <a:t>部編教材</a:t>
                      </a:r>
                      <a:endParaRPr kumimoji="0" lang="zh-TW" altLang="zh-TW" sz="1400" b="0" i="0" u="none" strike="noStrike" kern="100" cap="none" spc="0" normalizeH="0" baseline="0" noProof="0" dirty="0">
                        <a:ln>
                          <a:noFill/>
                        </a:ln>
                        <a:solidFill>
                          <a:srgbClr val="26303D"/>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Arial"/>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zh-TW" sz="1400" b="0" u="none" strike="noStrike" kern="100" cap="none" spc="0" normalizeH="0" baseline="0" noProof="0" dirty="0">
                          <a:ln>
                            <a:noFill/>
                          </a:ln>
                          <a:solidFill>
                            <a:srgbClr val="26303D"/>
                          </a:solidFill>
                          <a:effectLst/>
                          <a:uLnTx/>
                          <a:uFillTx/>
                          <a:latin typeface="微軟正黑體" panose="020B0604030504040204" pitchFamily="34" charset="-120"/>
                          <a:ea typeface="微軟正黑體" panose="020B0604030504040204" pitchFamily="34" charset="-120"/>
                          <a:sym typeface="Arial"/>
                        </a:rPr>
                        <a:t>部編教材</a:t>
                      </a:r>
                      <a:endParaRPr kumimoji="0" lang="zh-TW" altLang="zh-TW" sz="1400" b="0" i="0" u="none" strike="noStrike" kern="100" cap="none" spc="0" normalizeH="0" baseline="0" noProof="0" dirty="0">
                        <a:ln>
                          <a:noFill/>
                        </a:ln>
                        <a:solidFill>
                          <a:srgbClr val="26303D"/>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Arial"/>
                      </a:endParaRPr>
                    </a:p>
                  </a:txBody>
                  <a:tcPr marL="68580" marR="68580" marT="0" marB="0" anchor="ctr"/>
                </a:tc>
                <a:extLst>
                  <a:ext uri="{0D108BD9-81ED-4DB2-BD59-A6C34878D82A}">
                    <a16:rowId xmlns="" xmlns:a16="http://schemas.microsoft.com/office/drawing/2014/main" val="433545744"/>
                  </a:ext>
                </a:extLst>
              </a:tr>
            </a:tbl>
          </a:graphicData>
        </a:graphic>
      </p:graphicFrame>
    </p:spTree>
    <p:extLst>
      <p:ext uri="{BB962C8B-B14F-4D97-AF65-F5344CB8AC3E}">
        <p14:creationId xmlns:p14="http://schemas.microsoft.com/office/powerpoint/2010/main" val="2751539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8" name="Google Shape;1968;p42"/>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r>
              <a:rPr kumimoji="1" lang="zh-TW" altLang="en-US" sz="3600" dirty="0">
                <a:latin typeface="微軟正黑體" panose="020B0604030504040204" pitchFamily="34" charset="-120"/>
                <a:ea typeface="微軟正黑體" panose="020B0604030504040204" pitchFamily="34" charset="-120"/>
              </a:rPr>
              <a:t>教學資源</a:t>
            </a:r>
            <a:r>
              <a:rPr kumimoji="1" lang="en-US" altLang="zh-TW" sz="1800" dirty="0" smtClean="0">
                <a:latin typeface="Bradley Hand ITC" panose="03070402050302030203" pitchFamily="66" charset="0"/>
                <a:ea typeface="微軟正黑體" panose="020B0604030504040204" pitchFamily="34" charset="-120"/>
              </a:rPr>
              <a:t>(2/3)</a:t>
            </a:r>
            <a:endParaRPr sz="1800" dirty="0"/>
          </a:p>
        </p:txBody>
      </p:sp>
      <p:sp>
        <p:nvSpPr>
          <p:cNvPr id="1969" name="Google Shape;1969;p4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1970" name="Google Shape;1970;p42"/>
          <p:cNvSpPr/>
          <p:nvPr/>
        </p:nvSpPr>
        <p:spPr>
          <a:xfrm>
            <a:off x="702900" y="1995000"/>
            <a:ext cx="3061500" cy="1153500"/>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逐步建構完整的「十二年國教課綱本土語文標準本位評量」架構</a:t>
            </a:r>
          </a:p>
        </p:txBody>
      </p:sp>
      <p:sp>
        <p:nvSpPr>
          <p:cNvPr id="1971" name="Google Shape;1971;p42"/>
          <p:cNvSpPr/>
          <p:nvPr/>
        </p:nvSpPr>
        <p:spPr>
          <a:xfrm>
            <a:off x="3891098" y="1997107"/>
            <a:ext cx="3061500" cy="115350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研發閩南、客語、原民語</a:t>
            </a:r>
            <a:r>
              <a:rPr lang="en-US" altLang="zh-TW"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阿美語及泰雅語</a:t>
            </a:r>
            <a:r>
              <a:rPr lang="en-US" altLang="zh-TW"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等各語別評量工具，研擬</a:t>
            </a:r>
            <a:r>
              <a:rPr lang="zh-TW" altLang="en-US" b="1" dirty="0">
                <a:solidFill>
                  <a:srgbClr val="FF0000"/>
                </a:solidFill>
                <a:latin typeface="微軟正黑體" panose="020B0604030504040204" pitchFamily="34" charset="-120"/>
                <a:ea typeface="微軟正黑體" panose="020B0604030504040204" pitchFamily="34" charset="-120"/>
                <a:cs typeface="Encode Sans Semi Condensed"/>
                <a:sym typeface="Encode Sans Semi Condensed"/>
              </a:rPr>
              <a:t>聽、說、讀、寫</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等分級試題</a:t>
            </a:r>
            <a:endParaRPr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1972" name="Google Shape;1972;p42"/>
          <p:cNvSpPr/>
          <p:nvPr/>
        </p:nvSpPr>
        <p:spPr>
          <a:xfrm>
            <a:off x="702900" y="3274924"/>
            <a:ext cx="3061500" cy="1153500"/>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endParaRPr>
          </a:p>
          <a:p>
            <a:pPr marL="0" lvl="0" indent="0" algn="l" rtl="0">
              <a:spcBef>
                <a:spcPts val="600"/>
              </a:spcBef>
              <a:spcAft>
                <a:spcPts val="0"/>
              </a:spcAft>
              <a:buClr>
                <a:schemeClr val="dk1"/>
              </a:buClr>
              <a:buSzPts val="1100"/>
              <a:buFont typeface="Arial"/>
              <a:buNone/>
            </a:pPr>
            <a:r>
              <a:rPr lang="en-US" altLang="zh-TW"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111</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年逐步建立原住民族及閩客語評量示例。</a:t>
            </a:r>
            <a:endParaRPr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1973" name="Google Shape;1973;p42"/>
          <p:cNvSpPr/>
          <p:nvPr/>
        </p:nvSpPr>
        <p:spPr>
          <a:xfrm>
            <a:off x="3891098" y="3274924"/>
            <a:ext cx="3061500" cy="1153500"/>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針對</a:t>
            </a:r>
            <a:r>
              <a:rPr lang="zh-TW" altLang="en-US" b="1" dirty="0">
                <a:solidFill>
                  <a:srgbClr val="FF0000"/>
                </a:solidFill>
                <a:latin typeface="微軟正黑體" panose="020B0604030504040204" pitchFamily="34" charset="-120"/>
                <a:ea typeface="微軟正黑體" panose="020B0604030504040204" pitchFamily="34" charset="-120"/>
                <a:cs typeface="Encode Sans Semi Condensed"/>
                <a:sym typeface="Encode Sans Semi Condensed"/>
              </a:rPr>
              <a:t>「聽、讀」</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試題進行數位化試題研發，</a:t>
            </a:r>
            <a:r>
              <a:rPr lang="en-US" altLang="zh-TW"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111</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年</a:t>
            </a:r>
            <a:r>
              <a:rPr lang="en-US" altLang="zh-TW"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3</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月進行線上測試、</a:t>
            </a:r>
            <a:r>
              <a:rPr lang="en-US" altLang="zh-TW"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5</a:t>
            </a:r>
            <a:r>
              <a:rPr lang="zh-TW" altLang="en-US"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rPr>
              <a:t>月正式上線</a:t>
            </a:r>
            <a:endParaRPr dirty="0">
              <a:solidFill>
                <a:schemeClr val="dk1"/>
              </a:solidFill>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1974" name="Google Shape;1974;p42"/>
          <p:cNvSpPr/>
          <p:nvPr/>
        </p:nvSpPr>
        <p:spPr>
          <a:xfrm>
            <a:off x="2885611" y="2267936"/>
            <a:ext cx="1759200" cy="1759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p:nvPr/>
        </p:nvSpPr>
        <p:spPr>
          <a:xfrm rot="5400000">
            <a:off x="3012525" y="2267936"/>
            <a:ext cx="1759200" cy="1759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rot="10800000">
            <a:off x="3012525" y="2395844"/>
            <a:ext cx="1759200" cy="1759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2"/>
          <p:cNvSpPr/>
          <p:nvPr/>
        </p:nvSpPr>
        <p:spPr>
          <a:xfrm rot="-5400000">
            <a:off x="2885611" y="2395844"/>
            <a:ext cx="1759200" cy="1759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a:off x="3000211" y="2728365"/>
            <a:ext cx="725774" cy="355570"/>
          </a:xfrm>
          <a:prstGeom prst="rect">
            <a:avLst/>
          </a:prstGeom>
        </p:spPr>
        <p:txBody>
          <a:bodyPr>
            <a:prstTxWarp prst="textPlain">
              <a:avLst/>
            </a:prstTxWarp>
          </a:bodyPr>
          <a:lstStyle/>
          <a:p>
            <a:pPr lvl="0" algn="ctr"/>
            <a:r>
              <a:rPr lang="zh-TW" altLang="en-US" b="1" i="0" dirty="0">
                <a:ln>
                  <a:noFill/>
                </a:ln>
                <a:solidFill>
                  <a:schemeClr val="bg1"/>
                </a:solidFill>
                <a:latin typeface="微軟正黑體" panose="020B0604030504040204" pitchFamily="34" charset="-120"/>
                <a:ea typeface="微軟正黑體" panose="020B0604030504040204" pitchFamily="34" charset="-120"/>
              </a:rPr>
              <a:t>標準本位評量</a:t>
            </a:r>
            <a:endParaRPr b="1" i="0" dirty="0">
              <a:ln>
                <a:noFill/>
              </a:ln>
              <a:solidFill>
                <a:schemeClr val="bg1"/>
              </a:solidFill>
              <a:latin typeface="微軟正黑體" panose="020B0604030504040204" pitchFamily="34" charset="-120"/>
              <a:ea typeface="微軟正黑體" panose="020B0604030504040204" pitchFamily="34" charset="-120"/>
            </a:endParaRPr>
          </a:p>
        </p:txBody>
      </p:sp>
      <p:sp>
        <p:nvSpPr>
          <p:cNvPr id="1979" name="Google Shape;1979;p42"/>
          <p:cNvSpPr/>
          <p:nvPr/>
        </p:nvSpPr>
        <p:spPr>
          <a:xfrm>
            <a:off x="3991796" y="2728365"/>
            <a:ext cx="631921" cy="355570"/>
          </a:xfrm>
          <a:prstGeom prst="rect">
            <a:avLst/>
          </a:prstGeom>
        </p:spPr>
        <p:txBody>
          <a:bodyPr>
            <a:prstTxWarp prst="textPlain">
              <a:avLst/>
            </a:prstTxWarp>
          </a:bodyPr>
          <a:lstStyle/>
          <a:p>
            <a:pPr defTabSz="608965">
              <a:lnSpc>
                <a:spcPct val="130000"/>
              </a:lnSpc>
            </a:pPr>
            <a:r>
              <a:rPr lang="zh-TW" altLang="en-US" sz="1400" b="1" dirty="0">
                <a:solidFill>
                  <a:schemeClr val="bg1"/>
                </a:solidFill>
                <a:latin typeface="微軟正黑體" panose="020B0604030504040204" pitchFamily="34" charset="-120"/>
                <a:ea typeface="微軟正黑體" panose="020B0604030504040204" pitchFamily="34" charset="-120"/>
              </a:rPr>
              <a:t>分級題庫</a:t>
            </a:r>
            <a:endParaRPr lang="en-US" altLang="zh-CN" sz="1400" b="1" dirty="0">
              <a:solidFill>
                <a:schemeClr val="bg1"/>
              </a:solidFill>
              <a:latin typeface="微軟正黑體" panose="020B0604030504040204" pitchFamily="34" charset="-120"/>
              <a:ea typeface="微軟正黑體" panose="020B0604030504040204" pitchFamily="34" charset="-120"/>
            </a:endParaRPr>
          </a:p>
        </p:txBody>
      </p:sp>
      <p:sp>
        <p:nvSpPr>
          <p:cNvPr id="1980" name="Google Shape;1980;p42"/>
          <p:cNvSpPr/>
          <p:nvPr/>
        </p:nvSpPr>
        <p:spPr>
          <a:xfrm>
            <a:off x="3132024" y="3416454"/>
            <a:ext cx="593967" cy="169192"/>
          </a:xfrm>
          <a:prstGeom prst="rect">
            <a:avLst/>
          </a:prstGeom>
        </p:spPr>
        <p:txBody>
          <a:bodyPr>
            <a:prstTxWarp prst="textPlain">
              <a:avLst/>
            </a:prstTxWarp>
          </a:bodyPr>
          <a:lstStyle/>
          <a:p>
            <a:pPr lvl="0" algn="ctr"/>
            <a:r>
              <a:rPr lang="zh-TW" altLang="en-US" b="1" i="0" dirty="0">
                <a:ln>
                  <a:noFill/>
                </a:ln>
                <a:solidFill>
                  <a:schemeClr val="bg1"/>
                </a:solidFill>
                <a:latin typeface="Amatic SC"/>
              </a:rPr>
              <a:t>示例</a:t>
            </a:r>
            <a:endParaRPr b="1" i="0" dirty="0">
              <a:ln>
                <a:noFill/>
              </a:ln>
              <a:solidFill>
                <a:schemeClr val="bg1"/>
              </a:solidFill>
              <a:latin typeface="Amatic SC"/>
            </a:endParaRPr>
          </a:p>
        </p:txBody>
      </p:sp>
      <p:sp>
        <p:nvSpPr>
          <p:cNvPr id="1981" name="Google Shape;1981;p42"/>
          <p:cNvSpPr/>
          <p:nvPr/>
        </p:nvSpPr>
        <p:spPr>
          <a:xfrm>
            <a:off x="3941255" y="3372015"/>
            <a:ext cx="630751" cy="375395"/>
          </a:xfrm>
          <a:prstGeom prst="rect">
            <a:avLst/>
          </a:prstGeom>
        </p:spPr>
        <p:txBody>
          <a:bodyPr>
            <a:prstTxWarp prst="textPlain">
              <a:avLst/>
            </a:prstTxWarp>
          </a:bodyPr>
          <a:lstStyle/>
          <a:p>
            <a:pPr algn="ctr"/>
            <a:r>
              <a:rPr lang="zh-TW" altLang="en-US" sz="1400" b="1" dirty="0">
                <a:solidFill>
                  <a:schemeClr val="bg1"/>
                </a:solidFill>
                <a:latin typeface="微軟正黑體" panose="020B0604030504040204" pitchFamily="34" charset="-120"/>
                <a:ea typeface="微軟正黑體" panose="020B0604030504040204" pitchFamily="34" charset="-120"/>
              </a:rPr>
              <a:t>線上評估</a:t>
            </a:r>
            <a:endParaRPr lang="en-US" altLang="zh-CN" sz="1400" b="1" dirty="0">
              <a:solidFill>
                <a:schemeClr val="bg1"/>
              </a:solidFill>
              <a:latin typeface="微軟正黑體" panose="020B0604030504040204" pitchFamily="34" charset="-120"/>
              <a:ea typeface="微軟正黑體" panose="020B0604030504040204" pitchFamily="34" charset="-120"/>
            </a:endParaRPr>
          </a:p>
          <a:p>
            <a:pPr lvl="0" algn="ctr"/>
            <a:endParaRPr b="1" i="0" dirty="0">
              <a:ln>
                <a:noFill/>
              </a:ln>
              <a:solidFill>
                <a:schemeClr val="lt1"/>
              </a:solidFill>
              <a:latin typeface="Amatic SC"/>
            </a:endParaRPr>
          </a:p>
        </p:txBody>
      </p:sp>
      <p:grpSp>
        <p:nvGrpSpPr>
          <p:cNvPr id="17" name="Google Shape;1771;p29">
            <a:extLst>
              <a:ext uri="{FF2B5EF4-FFF2-40B4-BE49-F238E27FC236}">
                <a16:creationId xmlns="" xmlns:a16="http://schemas.microsoft.com/office/drawing/2014/main" id="{09D03986-1077-434E-BE05-98C4FD52613B}"/>
              </a:ext>
            </a:extLst>
          </p:cNvPr>
          <p:cNvGrpSpPr/>
          <p:nvPr/>
        </p:nvGrpSpPr>
        <p:grpSpPr>
          <a:xfrm rot="2693220">
            <a:off x="-162776" y="1074053"/>
            <a:ext cx="3535816" cy="1589049"/>
            <a:chOff x="2874037" y="1990444"/>
            <a:chExt cx="3535816" cy="1589049"/>
          </a:xfrm>
        </p:grpSpPr>
        <p:sp>
          <p:nvSpPr>
            <p:cNvPr id="18" name="Google Shape;1772;p29">
              <a:extLst>
                <a:ext uri="{FF2B5EF4-FFF2-40B4-BE49-F238E27FC236}">
                  <a16:creationId xmlns="" xmlns:a16="http://schemas.microsoft.com/office/drawing/2014/main" id="{91807F0B-4F74-4FD0-ADE5-696CD255CEB2}"/>
                </a:ext>
              </a:extLst>
            </p:cNvPr>
            <p:cNvSpPr/>
            <p:nvPr/>
          </p:nvSpPr>
          <p:spPr>
            <a:xfrm rot="2700000">
              <a:off x="4345932" y="577729"/>
              <a:ext cx="592026" cy="353581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latin typeface="Encode Sans Semi Condensed"/>
                <a:ea typeface="Encode Sans Semi Condensed"/>
                <a:cs typeface="Encode Sans Semi Condensed"/>
                <a:sym typeface="Encode Sans Semi Condensed"/>
              </a:endParaRPr>
            </a:p>
          </p:txBody>
        </p:sp>
        <p:sp>
          <p:nvSpPr>
            <p:cNvPr id="19" name="Google Shape;1773;p29">
              <a:extLst>
                <a:ext uri="{FF2B5EF4-FFF2-40B4-BE49-F238E27FC236}">
                  <a16:creationId xmlns="" xmlns:a16="http://schemas.microsoft.com/office/drawing/2014/main" id="{5A6A2C7A-3DE4-4C34-A400-0FCA84CD856F}"/>
                </a:ext>
              </a:extLst>
            </p:cNvPr>
            <p:cNvSpPr/>
            <p:nvPr/>
          </p:nvSpPr>
          <p:spPr>
            <a:xfrm rot="18952734">
              <a:off x="3420974" y="3205393"/>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3"/>
                  </a:solidFill>
                  <a:latin typeface="Cooper Black" panose="0208090404030B020404" pitchFamily="18" charset="0"/>
                  <a:ea typeface="Encode Sans Semi Condensed"/>
                  <a:cs typeface="Encode Sans Semi Condensed"/>
                  <a:sym typeface="Encode Sans Semi Condensed"/>
                </a:rPr>
                <a:t>2</a:t>
              </a:r>
              <a:endParaRPr sz="1600" b="1" dirty="0">
                <a:solidFill>
                  <a:schemeClr val="accent3"/>
                </a:solidFill>
                <a:latin typeface="Cooper Black" panose="0208090404030B020404" pitchFamily="18" charset="0"/>
                <a:ea typeface="Encode Sans Semi Condensed"/>
                <a:cs typeface="Encode Sans Semi Condensed"/>
                <a:sym typeface="Encode Sans Semi Condensed"/>
              </a:endParaRPr>
            </a:p>
          </p:txBody>
        </p:sp>
        <p:sp>
          <p:nvSpPr>
            <p:cNvPr id="20" name="Google Shape;1774;p29">
              <a:extLst>
                <a:ext uri="{FF2B5EF4-FFF2-40B4-BE49-F238E27FC236}">
                  <a16:creationId xmlns="" xmlns:a16="http://schemas.microsoft.com/office/drawing/2014/main" id="{289DCFAA-BFCE-42C3-901E-111989E48047}"/>
                </a:ext>
              </a:extLst>
            </p:cNvPr>
            <p:cNvSpPr txBox="1"/>
            <p:nvPr/>
          </p:nvSpPr>
          <p:spPr>
            <a:xfrm rot="18900000">
              <a:off x="3306943" y="1990444"/>
              <a:ext cx="3042288" cy="393293"/>
            </a:xfrm>
            <a:prstGeom prst="rect">
              <a:avLst/>
            </a:prstGeom>
            <a:noFill/>
            <a:ln>
              <a:noFill/>
            </a:ln>
          </p:spPr>
          <p:txBody>
            <a:bodyPr spcFirstLastPara="1" wrap="square" lIns="91425" tIns="91425" rIns="91425" bIns="91425" anchor="ctr" anchorCtr="0">
              <a:noAutofit/>
            </a:bodyPr>
            <a:lstStyle/>
            <a:p>
              <a:pPr defTabSz="456724">
                <a:lnSpc>
                  <a:spcPct val="130000"/>
                </a:lnSpc>
              </a:pPr>
              <a:r>
                <a:rPr lang="zh-TW" altLang="en-US" sz="1800" b="1" dirty="0">
                  <a:solidFill>
                    <a:schemeClr val="bg1"/>
                  </a:solidFill>
                  <a:latin typeface="微軟正黑體" panose="020B0604030504040204" pitchFamily="34" charset="-120"/>
                  <a:ea typeface="微軟正黑體" panose="020B0604030504040204" pitchFamily="34" charset="-120"/>
                </a:rPr>
                <a:t>研發評量工具</a:t>
              </a:r>
              <a:endParaRPr lang="en-US" altLang="zh-CN" sz="18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62928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29"/>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kumimoji="1" lang="zh-TW" altLang="en-US" sz="3600" dirty="0">
                <a:latin typeface="微軟正黑體" panose="020B0604030504040204" pitchFamily="34" charset="-120"/>
                <a:ea typeface="微軟正黑體" panose="020B0604030504040204" pitchFamily="34" charset="-120"/>
              </a:rPr>
              <a:t>教學資源</a:t>
            </a:r>
            <a:r>
              <a:rPr kumimoji="1" lang="en-US" altLang="zh-TW" sz="1800" dirty="0" smtClean="0">
                <a:latin typeface="Bradley Hand ITC" panose="03070402050302030203" pitchFamily="66" charset="0"/>
                <a:ea typeface="微軟正黑體" panose="020B0604030504040204" pitchFamily="34" charset="-120"/>
              </a:rPr>
              <a:t>(3/3)</a:t>
            </a:r>
            <a:endParaRPr sz="1800" dirty="0"/>
          </a:p>
        </p:txBody>
      </p:sp>
      <p:sp>
        <p:nvSpPr>
          <p:cNvPr id="1765" name="Google Shape;1765;p2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grpSp>
        <p:nvGrpSpPr>
          <p:cNvPr id="1776" name="Google Shape;1776;p29"/>
          <p:cNvGrpSpPr/>
          <p:nvPr/>
        </p:nvGrpSpPr>
        <p:grpSpPr>
          <a:xfrm rot="2691570">
            <a:off x="-62579" y="1343917"/>
            <a:ext cx="7583175" cy="2952732"/>
            <a:chOff x="4814576" y="726428"/>
            <a:chExt cx="7583175" cy="2952732"/>
          </a:xfrm>
        </p:grpSpPr>
        <p:sp>
          <p:nvSpPr>
            <p:cNvPr id="1777" name="Google Shape;1777;p29"/>
            <p:cNvSpPr/>
            <p:nvPr/>
          </p:nvSpPr>
          <p:spPr>
            <a:xfrm rot="2700000">
              <a:off x="6267275" y="647686"/>
              <a:ext cx="560503" cy="3465902"/>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latin typeface="Encode Sans Semi Condensed"/>
                <a:ea typeface="Encode Sans Semi Condensed"/>
                <a:cs typeface="Encode Sans Semi Condensed"/>
                <a:sym typeface="Encode Sans Semi Condensed"/>
              </a:endParaRPr>
            </a:p>
          </p:txBody>
        </p:sp>
        <p:sp>
          <p:nvSpPr>
            <p:cNvPr id="1778" name="Google Shape;1778;p29"/>
            <p:cNvSpPr/>
            <p:nvPr/>
          </p:nvSpPr>
          <p:spPr>
            <a:xfrm rot="18952965">
              <a:off x="5340992" y="3205394"/>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accent4"/>
                  </a:solidFill>
                  <a:latin typeface="Cooper Black" panose="0208090404030B020404" pitchFamily="18" charset="0"/>
                  <a:ea typeface="Encode Sans Semi Condensed"/>
                  <a:cs typeface="Encode Sans Semi Condensed"/>
                  <a:sym typeface="Encode Sans Semi Condensed"/>
                </a:rPr>
                <a:t>3</a:t>
              </a:r>
              <a:endParaRPr sz="1600" b="1">
                <a:solidFill>
                  <a:schemeClr val="accent4"/>
                </a:solidFill>
                <a:latin typeface="Cooper Black" panose="0208090404030B020404" pitchFamily="18" charset="0"/>
                <a:ea typeface="Encode Sans Semi Condensed"/>
                <a:cs typeface="Encode Sans Semi Condensed"/>
                <a:sym typeface="Encode Sans Semi Condensed"/>
              </a:endParaRPr>
            </a:p>
          </p:txBody>
        </p:sp>
        <p:sp>
          <p:nvSpPr>
            <p:cNvPr id="1779" name="Google Shape;1779;p29"/>
            <p:cNvSpPr txBox="1"/>
            <p:nvPr/>
          </p:nvSpPr>
          <p:spPr>
            <a:xfrm rot="18900000">
              <a:off x="5240034" y="2035565"/>
              <a:ext cx="2914660" cy="393293"/>
            </a:xfrm>
            <a:prstGeom prst="rect">
              <a:avLst/>
            </a:prstGeom>
            <a:noFill/>
            <a:ln>
              <a:noFill/>
            </a:ln>
          </p:spPr>
          <p:txBody>
            <a:bodyPr spcFirstLastPara="1" wrap="square" lIns="91425" tIns="91425" rIns="91425" bIns="91425" anchor="ctr" anchorCtr="0">
              <a:noAutofit/>
            </a:bodyPr>
            <a:lstStyle/>
            <a:p>
              <a:pPr defTabSz="456724">
                <a:lnSpc>
                  <a:spcPct val="130000"/>
                </a:lnSpc>
              </a:pPr>
              <a:r>
                <a:rPr lang="zh-TW" altLang="en-US" sz="1800" b="1" dirty="0">
                  <a:solidFill>
                    <a:schemeClr val="bg1"/>
                  </a:solidFill>
                  <a:latin typeface="微軟正黑體" panose="020B0604030504040204" pitchFamily="34" charset="-120"/>
                  <a:ea typeface="微軟正黑體" panose="020B0604030504040204" pitchFamily="34" charset="-120"/>
                </a:rPr>
                <a:t>數位學習資源</a:t>
              </a:r>
              <a:endParaRPr lang="en-US" altLang="zh-CN" sz="1800" b="1" dirty="0">
                <a:solidFill>
                  <a:schemeClr val="bg1"/>
                </a:solidFill>
                <a:latin typeface="微軟正黑體" panose="020B0604030504040204" pitchFamily="34" charset="-120"/>
                <a:ea typeface="微軟正黑體" panose="020B0604030504040204" pitchFamily="34" charset="-120"/>
              </a:endParaRPr>
            </a:p>
          </p:txBody>
        </p:sp>
        <p:sp>
          <p:nvSpPr>
            <p:cNvPr id="1780" name="Google Shape;1780;p29"/>
            <p:cNvSpPr txBox="1"/>
            <p:nvPr/>
          </p:nvSpPr>
          <p:spPr>
            <a:xfrm rot="18900000">
              <a:off x="6047191" y="726428"/>
              <a:ext cx="6350560" cy="2952732"/>
            </a:xfrm>
            <a:prstGeom prst="rect">
              <a:avLst/>
            </a:prstGeom>
            <a:solidFill>
              <a:schemeClr val="bg1"/>
            </a:solidFill>
            <a:ln>
              <a:noFill/>
            </a:ln>
          </p:spPr>
          <p:txBody>
            <a:bodyPr spcFirstLastPara="1" wrap="square" lIns="91425" tIns="91425" rIns="91425" bIns="91425" anchor="t" anchorCtr="0">
              <a:noAutofit/>
            </a:bodyPr>
            <a:lstStyle/>
            <a:p>
              <a:pPr marL="285750" indent="-285750">
                <a:buFont typeface="Wingdings" panose="05000000000000000000" pitchFamily="2" charset="2"/>
                <a:buChar char="u"/>
              </a:pPr>
              <a:r>
                <a:rPr lang="zh-TW" altLang="en-US" sz="1600" b="1" dirty="0">
                  <a:solidFill>
                    <a:schemeClr val="tx1"/>
                  </a:solidFill>
                  <a:latin typeface="微軟正黑體" panose="020B0604030504040204" pitchFamily="34" charset="-120"/>
                  <a:ea typeface="微軟正黑體" panose="020B0604030504040204" pitchFamily="34" charset="-120"/>
                </a:rPr>
                <a:t>本土語文</a:t>
              </a:r>
              <a:endParaRPr lang="en-US" altLang="zh-TW" sz="1600" b="1" dirty="0">
                <a:solidFill>
                  <a:schemeClr val="tx1"/>
                </a:solidFill>
                <a:highlight>
                  <a:srgbClr val="FF00FF"/>
                </a:highligh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600" b="1" dirty="0">
                  <a:solidFill>
                    <a:schemeClr val="tx1"/>
                  </a:solidFill>
                  <a:latin typeface="微軟正黑體" panose="020B0604030504040204" pitchFamily="34" charset="-120"/>
                  <a:ea typeface="微軟正黑體" panose="020B0604030504040204" pitchFamily="34" charset="-120"/>
                </a:rPr>
                <a:t>直播共學平台</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國高中閩南語、閩東語、客語及原住民族語</a:t>
              </a:r>
              <a:r>
                <a:rPr lang="en-US" altLang="zh-TW" sz="1600"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將逐步提供各學習階段錄影課程，以供學生自學</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600" dirty="0">
                  <a:solidFill>
                    <a:schemeClr val="tx1"/>
                  </a:solidFill>
                  <a:latin typeface="微軟正黑體" panose="020B0604030504040204" pitchFamily="34" charset="-120"/>
                  <a:ea typeface="微軟正黑體" panose="020B0604030504040204" pitchFamily="34" charset="-120"/>
                </a:rPr>
                <a:t>教材數位化：</a:t>
              </a:r>
              <a:endParaRPr lang="en-US" altLang="zh-TW" sz="1600" dirty="0">
                <a:solidFill>
                  <a:schemeClr val="tx1"/>
                </a:solidFill>
                <a:latin typeface="微軟正黑體" panose="020B0604030504040204" pitchFamily="34" charset="-120"/>
                <a:ea typeface="微軟正黑體" panose="020B0604030504040204" pitchFamily="34" charset="-120"/>
              </a:endParaRPr>
            </a:p>
            <a:p>
              <a:r>
                <a:rPr lang="en-US" altLang="zh-TW" sz="1600" dirty="0">
                  <a:solidFill>
                    <a:schemeClr val="tx1"/>
                  </a:solidFill>
                  <a:latin typeface="微軟正黑體" panose="020B0604030504040204" pitchFamily="34" charset="-120"/>
                  <a:ea typeface="微軟正黑體" panose="020B0604030504040204" pitchFamily="34" charset="-120"/>
                </a:rPr>
                <a:t>   1)</a:t>
              </a:r>
              <a:r>
                <a:rPr lang="zh-TW" altLang="en-US" sz="1600" dirty="0">
                  <a:solidFill>
                    <a:schemeClr val="tx1"/>
                  </a:solidFill>
                  <a:latin typeface="微軟正黑體" panose="020B0604030504040204" pitchFamily="34" charset="-120"/>
                  <a:ea typeface="微軟正黑體" panose="020B0604030504040204" pitchFamily="34" charset="-120"/>
                </a:rPr>
                <a:t>客語及閩東語教材數位化</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本土語文直播共學</a:t>
              </a:r>
              <a:r>
                <a:rPr lang="zh-TW" altLang="en-US" sz="1600" dirty="0" smtClean="0">
                  <a:solidFill>
                    <a:schemeClr val="tx1"/>
                  </a:solidFill>
                  <a:latin typeface="微軟正黑體" panose="020B0604030504040204" pitchFamily="34" charset="-120"/>
                  <a:ea typeface="微軟正黑體" panose="020B0604030504040204" pitchFamily="34" charset="-120"/>
                </a:rPr>
                <a:t>平台</a:t>
              </a:r>
              <a:r>
                <a:rPr lang="en-US" altLang="zh-TW"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smtClean="0">
                  <a:solidFill>
                    <a:schemeClr val="tx1"/>
                  </a:solidFill>
                  <a:latin typeface="微軟正黑體" panose="020B0604030504040204" pitchFamily="34" charset="-120"/>
                  <a:ea typeface="微軟正黑體" panose="020B0604030504040204" pitchFamily="34" charset="-120"/>
                </a:rPr>
                <a:t>客委會網站</a:t>
              </a:r>
              <a:endParaRPr lang="en-US" altLang="zh-TW" sz="1600" dirty="0">
                <a:solidFill>
                  <a:schemeClr val="tx1"/>
                </a:solidFill>
                <a:latin typeface="微軟正黑體" panose="020B0604030504040204" pitchFamily="34" charset="-120"/>
                <a:ea typeface="微軟正黑體" panose="020B0604030504040204" pitchFamily="34" charset="-120"/>
              </a:endParaRPr>
            </a:p>
            <a:p>
              <a:r>
                <a:rPr lang="en-US" altLang="zh-TW" sz="1600" dirty="0">
                  <a:solidFill>
                    <a:schemeClr val="tx1"/>
                  </a:solidFill>
                  <a:latin typeface="微軟正黑體" panose="020B0604030504040204" pitchFamily="34" charset="-120"/>
                  <a:ea typeface="微軟正黑體" panose="020B0604030504040204" pitchFamily="34" charset="-120"/>
                </a:rPr>
                <a:t>   2)</a:t>
              </a:r>
              <a:r>
                <a:rPr lang="zh-TW" altLang="en-US" sz="1600" dirty="0">
                  <a:solidFill>
                    <a:schemeClr val="tx1"/>
                  </a:solidFill>
                  <a:latin typeface="微軟正黑體" panose="020B0604030504040204" pitchFamily="34" charset="-120"/>
                  <a:ea typeface="微軟正黑體" panose="020B0604030504040204" pitchFamily="34" charset="-120"/>
                </a:rPr>
                <a:t>原民</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zh-TW" sz="1600" dirty="0">
                  <a:solidFill>
                    <a:schemeClr val="tx1"/>
                  </a:solidFill>
                  <a:latin typeface="微軟正黑體" panose="020B0604030504040204" pitchFamily="34" charset="-120"/>
                  <a:ea typeface="微軟正黑體" panose="020B0604030504040204" pitchFamily="34" charset="-120"/>
                </a:rPr>
                <a:t>政大原民中心電子書城</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en-US" altLang="zh-TW" sz="1600" dirty="0">
                  <a:solidFill>
                    <a:schemeClr val="tx1"/>
                  </a:solidFill>
                  <a:latin typeface="微軟正黑體" panose="020B0604030504040204" pitchFamily="34" charset="-120"/>
                  <a:ea typeface="微軟正黑體" panose="020B0604030504040204" pitchFamily="34" charset="-120"/>
                </a:rPr>
                <a:t>CIRN</a:t>
              </a:r>
              <a:r>
                <a:rPr lang="zh-TW" altLang="en-US" sz="1600" dirty="0">
                  <a:solidFill>
                    <a:schemeClr val="tx1"/>
                  </a:solidFill>
                  <a:latin typeface="微軟正黑體" panose="020B0604030504040204" pitchFamily="34" charset="-120"/>
                  <a:ea typeface="微軟正黑體" panose="020B0604030504040204" pitchFamily="34" charset="-120"/>
                </a:rPr>
                <a:t>：本土教育資源網、本土語文輔導團</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國中小</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本土語文教育資源中心</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高中</a:t>
              </a:r>
              <a:r>
                <a:rPr lang="en-US" altLang="zh-TW" sz="1600" dirty="0">
                  <a:solidFill>
                    <a:schemeClr val="tx1"/>
                  </a:solidFill>
                  <a:latin typeface="微軟正黑體" panose="020B0604030504040204" pitchFamily="34" charset="-120"/>
                  <a:ea typeface="微軟正黑體" panose="020B0604030504040204" pitchFamily="34" charset="-120"/>
                </a:rPr>
                <a:t>)</a:t>
              </a:r>
            </a:p>
            <a:p>
              <a:pPr marL="285750" indent="-285750">
                <a:buFont typeface="Wingdings" panose="05000000000000000000" pitchFamily="2" charset="2"/>
                <a:buChar char="ü"/>
              </a:pPr>
              <a:r>
                <a:rPr lang="zh-TW" altLang="en-US" sz="1600" dirty="0">
                  <a:solidFill>
                    <a:schemeClr val="tx1"/>
                  </a:solidFill>
                  <a:latin typeface="微軟正黑體" panose="020B0604030504040204" pitchFamily="34" charset="-120"/>
                  <a:ea typeface="微軟正黑體" panose="020B0604030504040204" pitchFamily="34" charset="-120"/>
                </a:rPr>
                <a:t>其他部會網站資源：客委會：</a:t>
              </a:r>
              <a:r>
                <a:rPr lang="zh-TW" altLang="zh-TW" sz="1600" dirty="0">
                  <a:solidFill>
                    <a:schemeClr val="tx1"/>
                  </a:solidFill>
                  <a:latin typeface="微軟正黑體" panose="020B0604030504040204" pitchFamily="34" charset="-120"/>
                  <a:ea typeface="微軟正黑體" panose="020B0604030504040204" pitchFamily="34" charset="-120"/>
                </a:rPr>
                <a:t>客話學習網</a:t>
              </a:r>
              <a:r>
                <a:rPr lang="zh-TW" altLang="en-US" sz="1600" dirty="0">
                  <a:solidFill>
                    <a:schemeClr val="tx1"/>
                  </a:solidFill>
                  <a:latin typeface="微軟正黑體" panose="020B0604030504040204" pitchFamily="34" charset="-120"/>
                  <a:ea typeface="微軟正黑體" panose="020B0604030504040204" pitchFamily="34" charset="-120"/>
                </a:rPr>
                <a:t>；原民會：</a:t>
              </a:r>
              <a:r>
                <a:rPr lang="zh-TW" altLang="zh-TW" sz="1600" dirty="0">
                  <a:solidFill>
                    <a:schemeClr val="tx1"/>
                  </a:solidFill>
                  <a:latin typeface="微軟正黑體" panose="020B0604030504040204" pitchFamily="34" charset="-120"/>
                  <a:ea typeface="微軟正黑體" panose="020B0604030504040204" pitchFamily="34" charset="-120"/>
                </a:rPr>
                <a:t>族語</a:t>
              </a:r>
              <a:r>
                <a:rPr lang="en-US" altLang="zh-TW" sz="1600" dirty="0">
                  <a:solidFill>
                    <a:schemeClr val="tx1"/>
                  </a:solidFill>
                  <a:latin typeface="微軟正黑體" panose="020B0604030504040204" pitchFamily="34" charset="-120"/>
                  <a:ea typeface="微軟正黑體" panose="020B0604030504040204" pitchFamily="34" charset="-120"/>
                </a:rPr>
                <a:t>e</a:t>
              </a:r>
              <a:r>
                <a:rPr lang="zh-TW" altLang="zh-TW" sz="1600" dirty="0">
                  <a:solidFill>
                    <a:schemeClr val="tx1"/>
                  </a:solidFill>
                  <a:latin typeface="微軟正黑體" panose="020B0604030504040204" pitchFamily="34" charset="-120"/>
                  <a:ea typeface="微軟正黑體" panose="020B0604030504040204" pitchFamily="34" charset="-120"/>
                </a:rPr>
                <a:t>樂園</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pPr>
              <a:r>
                <a:rPr lang="zh-TW" altLang="en-US" sz="1600" dirty="0">
                  <a:solidFill>
                    <a:schemeClr val="tx1"/>
                  </a:solidFill>
                  <a:latin typeface="微軟正黑體" panose="020B0604030504040204" pitchFamily="34" charset="-120"/>
                  <a:ea typeface="微軟正黑體" panose="020B0604030504040204" pitchFamily="34" charset="-120"/>
                </a:rPr>
                <a:t>臺灣手語</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600" dirty="0">
                  <a:solidFill>
                    <a:schemeClr val="tx1"/>
                  </a:solidFill>
                  <a:latin typeface="微軟正黑體" panose="020B0604030504040204" pitchFamily="34" charset="-120"/>
                  <a:ea typeface="微軟正黑體" panose="020B0604030504040204" pitchFamily="34" charset="-120"/>
                </a:rPr>
                <a:t>提供各學習階段之錄影課程，便利教師安排學習活動。</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pP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30000"/>
                </a:lnSpc>
                <a:buFont typeface="Arial" panose="020B0604020202020204" pitchFamily="34" charset="0"/>
                <a:buChar char="•"/>
              </a:pPr>
              <a:endParaRPr lang="zh-CN" altLang="en-US"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24681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1048521" y="910557"/>
            <a:ext cx="5134800" cy="35100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altLang="zh-TW" u="sng" dirty="0" smtClean="0">
                <a:latin typeface="Cooper Black" panose="0208090404030B020404" pitchFamily="18" charset="0"/>
              </a:rPr>
              <a:t>STEP</a:t>
            </a:r>
            <a:r>
              <a:rPr lang="zh-TW" altLang="en-US" u="sng" dirty="0" smtClean="0">
                <a:latin typeface="Cooper Black" panose="0208090404030B020404" pitchFamily="18" charset="0"/>
              </a:rPr>
              <a:t> </a:t>
            </a:r>
            <a:r>
              <a:rPr lang="en-US" altLang="zh-TW" u="sng" dirty="0">
                <a:latin typeface="Cooper Black" panose="0208090404030B020404" pitchFamily="18" charset="0"/>
              </a:rPr>
              <a:t>4</a:t>
            </a:r>
          </a:p>
          <a:p>
            <a:pPr marL="0" lvl="0" indent="0" algn="l" rtl="0">
              <a:spcBef>
                <a:spcPts val="0"/>
              </a:spcBef>
              <a:spcAft>
                <a:spcPts val="800"/>
              </a:spcAft>
              <a:buNone/>
            </a:pPr>
            <a:r>
              <a:rPr lang="zh-TW" altLang="en-US" b="1" dirty="0">
                <a:solidFill>
                  <a:srgbClr val="0070C0"/>
                </a:solidFill>
                <a:latin typeface="Wide Latin" panose="020A0A07050505020404" pitchFamily="18" charset="0"/>
                <a:ea typeface="微軟正黑體" panose="020B0604030504040204" pitchFamily="34" charset="-120"/>
              </a:rPr>
              <a:t>       </a:t>
            </a:r>
            <a:r>
              <a:rPr lang="zh-TW" altLang="en-US" sz="4800" b="1" dirty="0">
                <a:solidFill>
                  <a:srgbClr val="0070C0"/>
                </a:solidFill>
                <a:latin typeface="Wide Latin" panose="020A0A07050505020404" pitchFamily="18" charset="0"/>
                <a:ea typeface="微軟正黑體" panose="020B0604030504040204" pitchFamily="34" charset="-120"/>
              </a:rPr>
              <a:t>延伸學習</a:t>
            </a:r>
            <a:endParaRPr lang="zh-TW" altLang="en-US" b="1" dirty="0">
              <a:solidFill>
                <a:srgbClr val="0070C0"/>
              </a:solidFill>
              <a:latin typeface="Wide Latin" panose="020A0A07050505020404" pitchFamily="18" charset="0"/>
              <a:ea typeface="微軟正黑體" panose="020B0604030504040204" pitchFamily="34" charset="-120"/>
            </a:endParaRPr>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290887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6"/>
          <p:cNvSpPr/>
          <p:nvPr/>
        </p:nvSpPr>
        <p:spPr>
          <a:xfrm>
            <a:off x="184281" y="949653"/>
            <a:ext cx="2676224" cy="3691888"/>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ln>
            <a:solidFill>
              <a:schemeClr val="accent1"/>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850" tIns="66850" rIns="66850" bIns="290211" numCol="1" spcCol="1270" anchor="t" anchorCtr="0">
            <a:noAutofit/>
          </a:bodyPr>
          <a:lstStyle/>
          <a:p>
            <a:pPr marL="214313" lvl="1" indent="-214313" defTabSz="1000125">
              <a:lnSpc>
                <a:spcPct val="90000"/>
              </a:lnSpc>
              <a:spcBef>
                <a:spcPct val="0"/>
              </a:spcBef>
              <a:spcAft>
                <a:spcPct val="15000"/>
              </a:spcAft>
              <a:buChar char="•"/>
            </a:pPr>
            <a:endParaRPr lang="zh-CN" altLang="en-US" sz="2250" kern="1200">
              <a:latin typeface="微軟正黑體" panose="020B0604030504040204" pitchFamily="34" charset="-120"/>
              <a:ea typeface="微軟正黑體" panose="020B0604030504040204" pitchFamily="34" charset="-120"/>
            </a:endParaRPr>
          </a:p>
          <a:p>
            <a:pPr marL="214313" lvl="1" indent="-214313" defTabSz="1000125">
              <a:lnSpc>
                <a:spcPct val="90000"/>
              </a:lnSpc>
              <a:spcBef>
                <a:spcPct val="0"/>
              </a:spcBef>
              <a:spcAft>
                <a:spcPct val="15000"/>
              </a:spcAft>
              <a:buChar char="•"/>
            </a:pPr>
            <a:endParaRPr lang="zh-CN" altLang="en-US" sz="2250" kern="1200">
              <a:latin typeface="微軟正黑體" panose="020B0604030504040204" pitchFamily="34" charset="-120"/>
              <a:ea typeface="微軟正黑體" panose="020B0604030504040204" pitchFamily="34" charset="-120"/>
            </a:endParaRPr>
          </a:p>
        </p:txBody>
      </p:sp>
      <p:sp>
        <p:nvSpPr>
          <p:cNvPr id="10" name="形状 9"/>
          <p:cNvSpPr/>
          <p:nvPr/>
        </p:nvSpPr>
        <p:spPr>
          <a:xfrm rot="3596383">
            <a:off x="1805880" y="4241436"/>
            <a:ext cx="1620511" cy="1755697"/>
          </a:xfrm>
          <a:prstGeom prst="leftCircularArrow">
            <a:avLst>
              <a:gd name="adj1" fmla="val 2550"/>
              <a:gd name="adj2" fmla="val 309429"/>
              <a:gd name="adj3" fmla="val 2084940"/>
              <a:gd name="adj4" fmla="val 6362650"/>
              <a:gd name="adj5" fmla="val 2975"/>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5" name="圆角矩形 14"/>
          <p:cNvSpPr/>
          <p:nvPr/>
        </p:nvSpPr>
        <p:spPr>
          <a:xfrm>
            <a:off x="3066045" y="949653"/>
            <a:ext cx="2745275" cy="3691888"/>
          </a:xfrm>
          <a:prstGeom prst="roundRect">
            <a:avLst>
              <a:gd name="adj" fmla="val 10000"/>
            </a:avLst>
          </a:prstGeom>
          <a:ln>
            <a:solidFill>
              <a:schemeClr val="accent5"/>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任意形状 10"/>
          <p:cNvSpPr/>
          <p:nvPr/>
        </p:nvSpPr>
        <p:spPr>
          <a:xfrm>
            <a:off x="184288" y="739634"/>
            <a:ext cx="2712191" cy="69961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233" tIns="44516" rIns="60233" bIns="44516" numCol="1" spcCol="1270" anchor="ctr" anchorCtr="0">
            <a:noAutofit/>
          </a:bodyPr>
          <a:lstStyle/>
          <a:p>
            <a:pPr algn="ctr" defTabSz="1100138">
              <a:lnSpc>
                <a:spcPct val="90000"/>
              </a:lnSpc>
              <a:spcBef>
                <a:spcPct val="0"/>
              </a:spcBef>
              <a:spcAft>
                <a:spcPct val="35000"/>
              </a:spcAft>
            </a:pPr>
            <a:endParaRPr lang="zh-CN" altLang="en-US" sz="2475" kern="1200" dirty="0">
              <a:latin typeface="微軟正黑體" panose="020B0604030504040204" pitchFamily="34" charset="-120"/>
              <a:ea typeface="微軟正黑體" panose="020B0604030504040204" pitchFamily="34" charset="-120"/>
            </a:endParaRPr>
          </a:p>
        </p:txBody>
      </p:sp>
      <p:sp>
        <p:nvSpPr>
          <p:cNvPr id="16" name="环形箭头 15"/>
          <p:cNvSpPr/>
          <p:nvPr/>
        </p:nvSpPr>
        <p:spPr>
          <a:xfrm rot="18652971">
            <a:off x="3282287" y="5361865"/>
            <a:ext cx="1662141" cy="1874798"/>
          </a:xfrm>
          <a:prstGeom prst="circularArrow">
            <a:avLst>
              <a:gd name="adj1" fmla="val 2271"/>
              <a:gd name="adj2" fmla="val 273786"/>
              <a:gd name="adj3" fmla="val 19550703"/>
              <a:gd name="adj4" fmla="val 14194206"/>
              <a:gd name="adj5" fmla="val 2650"/>
            </a:avLst>
          </a:prstGeom>
          <a:solidFill>
            <a:schemeClr val="accent5"/>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7" name="任意形状 16"/>
          <p:cNvSpPr/>
          <p:nvPr/>
        </p:nvSpPr>
        <p:spPr>
          <a:xfrm>
            <a:off x="3030077" y="730357"/>
            <a:ext cx="2808881" cy="747938"/>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chemeClr val="accent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233" tIns="44516" rIns="60233" bIns="44516" numCol="1" spcCol="1270" anchor="ctr" anchorCtr="0">
            <a:noAutofit/>
          </a:bodyPr>
          <a:lstStyle/>
          <a:p>
            <a:pPr algn="ctr" defTabSz="1100138">
              <a:lnSpc>
                <a:spcPct val="90000"/>
              </a:lnSpc>
              <a:spcBef>
                <a:spcPct val="0"/>
              </a:spcBef>
              <a:spcAft>
                <a:spcPct val="35000"/>
              </a:spcAft>
            </a:pPr>
            <a:endParaRPr lang="zh-CN" altLang="en-US" sz="2475" kern="1200" dirty="0">
              <a:latin typeface="微軟正黑體" panose="020B0604030504040204" pitchFamily="34" charset="-120"/>
              <a:ea typeface="微軟正黑體" panose="020B0604030504040204" pitchFamily="34" charset="-120"/>
            </a:endParaRPr>
          </a:p>
        </p:txBody>
      </p:sp>
      <p:sp>
        <p:nvSpPr>
          <p:cNvPr id="21" name="任意形状 20"/>
          <p:cNvSpPr/>
          <p:nvPr/>
        </p:nvSpPr>
        <p:spPr>
          <a:xfrm>
            <a:off x="6016846" y="949653"/>
            <a:ext cx="2808881" cy="3691888"/>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solidFill>
            <a:schemeClr val="bg1"/>
          </a:solidFill>
          <a:ln>
            <a:solidFill>
              <a:schemeClr val="accent3"/>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850" tIns="66850" rIns="66850" bIns="290211" numCol="1" spcCol="1270" anchor="t" anchorCtr="0">
            <a:noAutofit/>
          </a:bodyPr>
          <a:lstStyle/>
          <a:p>
            <a:pPr marL="214313" lvl="1" indent="-214313" defTabSz="1000125">
              <a:lnSpc>
                <a:spcPct val="90000"/>
              </a:lnSpc>
              <a:spcBef>
                <a:spcPct val="0"/>
              </a:spcBef>
              <a:spcAft>
                <a:spcPct val="15000"/>
              </a:spcAft>
              <a:buChar char="•"/>
            </a:pPr>
            <a:endParaRPr lang="zh-CN" altLang="en-US" sz="2250" kern="1200" dirty="0">
              <a:latin typeface="微軟正黑體" panose="020B0604030504040204" pitchFamily="34" charset="-120"/>
              <a:ea typeface="微軟正黑體" panose="020B0604030504040204" pitchFamily="34" charset="-120"/>
            </a:endParaRPr>
          </a:p>
          <a:p>
            <a:pPr marL="214313" lvl="1" indent="-214313" defTabSz="1000125">
              <a:lnSpc>
                <a:spcPct val="90000"/>
              </a:lnSpc>
              <a:spcBef>
                <a:spcPct val="0"/>
              </a:spcBef>
              <a:spcAft>
                <a:spcPct val="15000"/>
              </a:spcAft>
              <a:buChar char="•"/>
            </a:pPr>
            <a:endParaRPr lang="zh-CN" altLang="en-US" sz="2250" kern="1200" dirty="0">
              <a:latin typeface="微軟正黑體" panose="020B0604030504040204" pitchFamily="34" charset="-120"/>
              <a:ea typeface="微軟正黑體" panose="020B0604030504040204" pitchFamily="34" charset="-120"/>
            </a:endParaRPr>
          </a:p>
        </p:txBody>
      </p:sp>
      <p:sp>
        <p:nvSpPr>
          <p:cNvPr id="25" name="形状 24"/>
          <p:cNvSpPr/>
          <p:nvPr/>
        </p:nvSpPr>
        <p:spPr>
          <a:xfrm rot="20418746">
            <a:off x="3166790" y="4123351"/>
            <a:ext cx="1987970" cy="1949720"/>
          </a:xfrm>
          <a:prstGeom prst="leftCircularArrow">
            <a:avLst>
              <a:gd name="adj1" fmla="val 2550"/>
              <a:gd name="adj2" fmla="val 309429"/>
              <a:gd name="adj3" fmla="val 2084940"/>
              <a:gd name="adj4" fmla="val 7113260"/>
              <a:gd name="adj5" fmla="val 2975"/>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9" name="任意形状 28"/>
          <p:cNvSpPr/>
          <p:nvPr/>
        </p:nvSpPr>
        <p:spPr>
          <a:xfrm>
            <a:off x="5989214" y="735931"/>
            <a:ext cx="2898445" cy="747938"/>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233" tIns="44516" rIns="60233" bIns="44516" numCol="1" spcCol="1270" anchor="ctr" anchorCtr="0">
            <a:noAutofit/>
          </a:bodyPr>
          <a:lstStyle/>
          <a:p>
            <a:pPr algn="ctr" defTabSz="456724">
              <a:lnSpc>
                <a:spcPct val="130000"/>
              </a:lnSpc>
            </a:pPr>
            <a:endParaRPr lang="en-US" altLang="zh-CN" sz="2700" b="1" dirty="0">
              <a:solidFill>
                <a:schemeClr val="bg1"/>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40360" y="758190"/>
            <a:ext cx="2664419" cy="732508"/>
          </a:xfrm>
          <a:prstGeom prst="rect">
            <a:avLst/>
          </a:prstGeom>
        </p:spPr>
        <p:txBody>
          <a:bodyPr wrap="square">
            <a:spAutoFit/>
          </a:bodyPr>
          <a:lstStyle/>
          <a:p>
            <a:pPr algn="ctr" defTabSz="456724">
              <a:lnSpc>
                <a:spcPct val="130000"/>
              </a:lnSpc>
            </a:pPr>
            <a:r>
              <a:rPr lang="zh-TW" altLang="zh-TW" sz="1600" b="1" dirty="0">
                <a:solidFill>
                  <a:schemeClr val="bg1"/>
                </a:solidFill>
                <a:latin typeface="微軟正黑體" panose="020B0604030504040204" pitchFamily="34" charset="-120"/>
                <a:ea typeface="微軟正黑體" panose="020B0604030504040204" pitchFamily="34" charset="-120"/>
              </a:rPr>
              <a:t>辦理國中小沉浸式本土語言課程計畫</a:t>
            </a:r>
            <a:endParaRPr lang="en-US" altLang="zh-CN" sz="3200" b="1" dirty="0">
              <a:solidFill>
                <a:schemeClr val="bg1"/>
              </a:solidFill>
              <a:latin typeface="微軟正黑體" panose="020B0604030504040204" pitchFamily="34" charset="-120"/>
              <a:ea typeface="微軟正黑體" panose="020B0604030504040204" pitchFamily="34" charset="-120"/>
            </a:endParaRPr>
          </a:p>
        </p:txBody>
      </p:sp>
      <p:sp>
        <p:nvSpPr>
          <p:cNvPr id="37" name="矩形 36"/>
          <p:cNvSpPr/>
          <p:nvPr/>
        </p:nvSpPr>
        <p:spPr>
          <a:xfrm>
            <a:off x="3078936" y="887421"/>
            <a:ext cx="2677853" cy="412421"/>
          </a:xfrm>
          <a:prstGeom prst="rect">
            <a:avLst/>
          </a:prstGeom>
        </p:spPr>
        <p:txBody>
          <a:bodyPr wrap="square">
            <a:spAutoFit/>
          </a:bodyPr>
          <a:lstStyle/>
          <a:p>
            <a:pPr algn="ctr" defTabSz="456724">
              <a:lnSpc>
                <a:spcPct val="130000"/>
              </a:lnSpc>
            </a:pPr>
            <a:r>
              <a:rPr lang="zh-TW" altLang="zh-TW" sz="1600" b="1" dirty="0">
                <a:solidFill>
                  <a:schemeClr val="bg1"/>
                </a:solidFill>
                <a:latin typeface="微軟正黑體" panose="020B0604030504040204" pitchFamily="34" charset="-120"/>
                <a:ea typeface="微軟正黑體" panose="020B0604030504040204" pitchFamily="34" charset="-120"/>
              </a:rPr>
              <a:t>辦理國中小夏日樂學計畫</a:t>
            </a:r>
            <a:endParaRPr lang="en-US" altLang="zh-CN" sz="1600" b="1" dirty="0">
              <a:solidFill>
                <a:schemeClr val="bg1"/>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 xmlns:a16="http://schemas.microsoft.com/office/drawing/2014/main" id="{1C4762E7-99C9-4C9E-A2E3-CB0E6C5A1E6E}"/>
              </a:ext>
            </a:extLst>
          </p:cNvPr>
          <p:cNvSpPr/>
          <p:nvPr/>
        </p:nvSpPr>
        <p:spPr>
          <a:xfrm>
            <a:off x="3227529" y="1594555"/>
            <a:ext cx="2408560" cy="2554545"/>
          </a:xfrm>
          <a:prstGeom prst="rect">
            <a:avLst/>
          </a:prstGeom>
        </p:spPr>
        <p:txBody>
          <a:bodyPr wrap="square">
            <a:spAutoFit/>
          </a:bodyPr>
          <a:lstStyle/>
          <a:p>
            <a:pPr marL="214313" indent="-214313">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鼓助學校</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於暑假期間辦理本土語課程，提升學生</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本土語文使用機會及</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學習興趣</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Arial" panose="020B0604020202020204" pitchFamily="34" charset="0"/>
              <a:buChar char="•"/>
            </a:pP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規劃</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週至</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週，總計不超過</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節之課程，得跨校招生、混齡教學</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本土語文方案增加</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萬元補助額度</a:t>
            </a:r>
          </a:p>
        </p:txBody>
      </p:sp>
      <p:sp>
        <p:nvSpPr>
          <p:cNvPr id="2" name="矩形 1">
            <a:extLst>
              <a:ext uri="{FF2B5EF4-FFF2-40B4-BE49-F238E27FC236}">
                <a16:creationId xmlns="" xmlns:a16="http://schemas.microsoft.com/office/drawing/2014/main" id="{E6AD0252-31C6-4E73-B943-77A2C108EFBE}"/>
              </a:ext>
            </a:extLst>
          </p:cNvPr>
          <p:cNvSpPr/>
          <p:nvPr/>
        </p:nvSpPr>
        <p:spPr>
          <a:xfrm>
            <a:off x="313959" y="1589250"/>
            <a:ext cx="2412773" cy="2554545"/>
          </a:xfrm>
          <a:prstGeom prst="rect">
            <a:avLst/>
          </a:prstGeom>
        </p:spPr>
        <p:txBody>
          <a:bodyPr wrap="square">
            <a:spAutoFit/>
          </a:bodyPr>
          <a:lstStyle/>
          <a:p>
            <a:pPr marL="257175" indent="-257175">
              <a:buFont typeface="Arial" panose="020B0604020202020204" pitchFamily="34" charset="0"/>
              <a:buChar char="•"/>
            </a:pPr>
            <a:r>
              <a:rPr lang="zh-TW" altLang="zh-TW" sz="1600" dirty="0">
                <a:latin typeface="微軟正黑體" panose="020B0604030504040204" pitchFamily="34" charset="-120"/>
                <a:ea typeface="微軟正黑體" panose="020B0604030504040204" pitchFamily="34" charset="-120"/>
              </a:rPr>
              <a:t>鼓勵教師以本土語文進行</a:t>
            </a:r>
            <a:r>
              <a:rPr lang="zh-TW" altLang="en-US" sz="1600" dirty="0">
                <a:latin typeface="微軟正黑體" panose="020B0604030504040204" pitchFamily="34" charset="-120"/>
                <a:ea typeface="微軟正黑體" panose="020B0604030504040204" pitchFamily="34" charset="-120"/>
              </a:rPr>
              <a:t>領域或彈性課程</a:t>
            </a:r>
            <a:r>
              <a:rPr lang="zh-TW" altLang="zh-TW" sz="1600" dirty="0">
                <a:latin typeface="微軟正黑體" panose="020B0604030504040204" pitchFamily="34" charset="-120"/>
                <a:ea typeface="微軟正黑體" panose="020B0604030504040204" pitchFamily="34" charset="-120"/>
              </a:rPr>
              <a:t>教學，</a:t>
            </a:r>
            <a:r>
              <a:rPr lang="zh-TW" altLang="en-US" sz="1600" dirty="0">
                <a:latin typeface="微軟正黑體" panose="020B0604030504040204" pitchFamily="34" charset="-120"/>
                <a:ea typeface="微軟正黑體" panose="020B0604030504040204" pitchFamily="34" charset="-120"/>
              </a:rPr>
              <a:t>並</a:t>
            </a:r>
            <a:r>
              <a:rPr lang="zh-TW" altLang="zh-TW" sz="1600" dirty="0">
                <a:latin typeface="微軟正黑體" panose="020B0604030504040204" pitchFamily="34" charset="-120"/>
                <a:ea typeface="微軟正黑體" panose="020B0604030504040204" pitchFamily="34" charset="-120"/>
              </a:rPr>
              <a:t>補助所需之教材、</a:t>
            </a:r>
            <a:r>
              <a:rPr lang="zh-TW" altLang="en-US" sz="1600" dirty="0">
                <a:latin typeface="微軟正黑體" panose="020B0604030504040204" pitchFamily="34" charset="-120"/>
                <a:ea typeface="微軟正黑體" panose="020B0604030504040204" pitchFamily="34" charset="-120"/>
              </a:rPr>
              <a:t>輔導費、備課所需減鐘點</a:t>
            </a:r>
            <a:r>
              <a:rPr lang="zh-TW" altLang="zh-TW" sz="1600" dirty="0">
                <a:latin typeface="微軟正黑體" panose="020B0604030504040204" pitchFamily="34" charset="-120"/>
                <a:ea typeface="微軟正黑體" panose="020B0604030504040204" pitchFamily="34" charset="-120"/>
              </a:rPr>
              <a:t>、研習等費用</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257175" indent="-257175">
              <a:buFont typeface="Arial" panose="020B0604020202020204" pitchFamily="34" charset="0"/>
              <a:buChar char="•"/>
            </a:pPr>
            <a:r>
              <a:rPr lang="zh-TW" altLang="zh-TW" sz="1600" b="1" dirty="0">
                <a:solidFill>
                  <a:schemeClr val="bg2">
                    <a:lumMod val="50000"/>
                  </a:schemeClr>
                </a:solidFill>
                <a:latin typeface="微軟正黑體" panose="020B0604030504040204" pitchFamily="34" charset="-120"/>
                <a:ea typeface="微軟正黑體" panose="020B0604030504040204" pitchFamily="34" charset="-120"/>
              </a:rPr>
              <a:t>辦理沉浸式本土語文課程之獎勵機制，</a:t>
            </a: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已</a:t>
            </a:r>
            <a:r>
              <a:rPr lang="zh-TW" altLang="zh-TW" sz="1600" b="1" dirty="0">
                <a:solidFill>
                  <a:schemeClr val="bg2">
                    <a:lumMod val="50000"/>
                  </a:schemeClr>
                </a:solidFill>
                <a:latin typeface="微軟正黑體" panose="020B0604030504040204" pitchFamily="34" charset="-120"/>
                <a:ea typeface="微軟正黑體" panose="020B0604030504040204" pitchFamily="34" charset="-120"/>
              </a:rPr>
              <a:t>納入</a:t>
            </a: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本土語</a:t>
            </a:r>
            <a:r>
              <a:rPr lang="zh-TW" altLang="zh-TW" sz="1600" b="1" dirty="0">
                <a:solidFill>
                  <a:schemeClr val="bg2">
                    <a:lumMod val="50000"/>
                  </a:schemeClr>
                </a:solidFill>
                <a:latin typeface="微軟正黑體" panose="020B0604030504040204" pitchFamily="34" charset="-120"/>
                <a:ea typeface="微軟正黑體" panose="020B0604030504040204" pitchFamily="34" charset="-120"/>
              </a:rPr>
              <a:t>整體推動</a:t>
            </a:r>
            <a:r>
              <a:rPr lang="zh-TW" altLang="zh-TW" sz="1600" b="1" dirty="0" smtClean="0">
                <a:solidFill>
                  <a:schemeClr val="bg2">
                    <a:lumMod val="50000"/>
                  </a:schemeClr>
                </a:solidFill>
                <a:latin typeface="微軟正黑體" panose="020B0604030504040204" pitchFamily="34" charset="-120"/>
                <a:ea typeface="微軟正黑體" panose="020B0604030504040204" pitchFamily="34" charset="-120"/>
              </a:rPr>
              <a:t>方案</a:t>
            </a:r>
            <a:endParaRPr lang="en-US" altLang="zh-TW"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 xmlns:a16="http://schemas.microsoft.com/office/drawing/2014/main" id="{28E1A09E-F3DB-453B-A4CF-630D733DE427}"/>
              </a:ext>
            </a:extLst>
          </p:cNvPr>
          <p:cNvSpPr/>
          <p:nvPr/>
        </p:nvSpPr>
        <p:spPr>
          <a:xfrm>
            <a:off x="6129301" y="769817"/>
            <a:ext cx="2671011" cy="732508"/>
          </a:xfrm>
          <a:prstGeom prst="rect">
            <a:avLst/>
          </a:prstGeom>
        </p:spPr>
        <p:txBody>
          <a:bodyPr wrap="square">
            <a:spAutoFit/>
          </a:bodyPr>
          <a:lstStyle/>
          <a:p>
            <a:pPr algn="ctr" defTabSz="456724">
              <a:lnSpc>
                <a:spcPct val="130000"/>
              </a:lnSpc>
            </a:pPr>
            <a:r>
              <a:rPr lang="zh-TW" altLang="zh-TW" sz="1600" b="1" dirty="0">
                <a:solidFill>
                  <a:schemeClr val="bg1"/>
                </a:solidFill>
                <a:latin typeface="微軟正黑體" panose="020B0604030504040204" pitchFamily="34" charset="-120"/>
                <a:ea typeface="微軟正黑體" panose="020B0604030504040204" pitchFamily="34" charset="-120"/>
              </a:rPr>
              <a:t>辦理本土語文</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zh-TW" sz="1600" b="1" dirty="0">
                <a:solidFill>
                  <a:schemeClr val="bg1"/>
                </a:solidFill>
                <a:latin typeface="微軟正黑體" panose="020B0604030504040204" pitchFamily="34" charset="-120"/>
                <a:ea typeface="微軟正黑體" panose="020B0604030504040204" pitchFamily="34" charset="-120"/>
              </a:rPr>
              <a:t>臺灣手語社團及相關活動</a:t>
            </a:r>
            <a:endParaRPr lang="en-US" altLang="zh-CN" sz="1600" b="1" dirty="0">
              <a:solidFill>
                <a:schemeClr val="bg1"/>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 xmlns:a16="http://schemas.microsoft.com/office/drawing/2014/main" id="{444A8687-D1FA-4A87-95BC-BF167E4A0E94}"/>
              </a:ext>
            </a:extLst>
          </p:cNvPr>
          <p:cNvSpPr/>
          <p:nvPr/>
        </p:nvSpPr>
        <p:spPr>
          <a:xfrm>
            <a:off x="6199498" y="1591133"/>
            <a:ext cx="2443576" cy="1200329"/>
          </a:xfrm>
          <a:prstGeom prst="rect">
            <a:avLst/>
          </a:prstGeom>
        </p:spPr>
        <p:txBody>
          <a:bodyPr wrap="square">
            <a:spAutoFit/>
          </a:bodyPr>
          <a:lstStyle/>
          <a:p>
            <a:pPr marL="257175" indent="-257175">
              <a:buFont typeface="Arial" panose="020B0604020202020204" pitchFamily="34" charset="0"/>
              <a:buChar char="•"/>
            </a:pP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鼓勵學校辦理本土語文</a:t>
            </a:r>
            <a:r>
              <a:rPr lang="en-US"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臺灣手語相關活動及社團</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，並補助經費</a:t>
            </a:r>
            <a:endParaRPr lang="zh-TW"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107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圖片 6">
            <a:extLst>
              <a:ext uri="{FF2B5EF4-FFF2-40B4-BE49-F238E27FC236}">
                <a16:creationId xmlns:a16="http://schemas.microsoft.com/office/drawing/2014/main" xmlns="" id="{7F9AE223-33AA-C5E7-DB6F-F5470C37599D}"/>
              </a:ext>
            </a:extLst>
          </p:cNvPr>
          <p:cNvPicPr>
            <a:picLocks noChangeAspect="1"/>
          </p:cNvPicPr>
          <p:nvPr/>
        </p:nvPicPr>
        <p:blipFill>
          <a:blip r:embed="rId3"/>
          <a:stretch>
            <a:fillRect/>
          </a:stretch>
        </p:blipFill>
        <p:spPr>
          <a:xfrm rot="10800000">
            <a:off x="6960480" y="-1"/>
            <a:ext cx="2169229" cy="5143500"/>
          </a:xfrm>
          <a:prstGeom prst="rect">
            <a:avLst/>
          </a:prstGeom>
        </p:spPr>
      </p:pic>
      <p:sp>
        <p:nvSpPr>
          <p:cNvPr id="200" name="Google Shape;200;p34"/>
          <p:cNvSpPr/>
          <p:nvPr/>
        </p:nvSpPr>
        <p:spPr>
          <a:xfrm>
            <a:off x="1263017" y="436200"/>
            <a:ext cx="4181100" cy="40044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 name="Google Shape;203;p34"/>
          <p:cNvSpPr txBox="1">
            <a:spLocks noGrp="1"/>
          </p:cNvSpPr>
          <p:nvPr>
            <p:ph type="title" idx="2"/>
          </p:nvPr>
        </p:nvSpPr>
        <p:spPr>
          <a:xfrm>
            <a:off x="2253202" y="1003770"/>
            <a:ext cx="2121900" cy="8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lumMod val="25000"/>
                  </a:schemeClr>
                </a:solidFill>
              </a:rPr>
              <a:t>01</a:t>
            </a:r>
            <a:endParaRPr dirty="0">
              <a:solidFill>
                <a:schemeClr val="tx1">
                  <a:lumMod val="25000"/>
                </a:schemeClr>
              </a:solidFill>
            </a:endParaRPr>
          </a:p>
        </p:txBody>
      </p:sp>
      <p:sp>
        <p:nvSpPr>
          <p:cNvPr id="204" name="Google Shape;204;p34"/>
          <p:cNvSpPr/>
          <p:nvPr/>
        </p:nvSpPr>
        <p:spPr>
          <a:xfrm flipH="1">
            <a:off x="6205548" y="-1"/>
            <a:ext cx="1243636"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7" name="Google Shape;207;p34"/>
          <p:cNvSpPr/>
          <p:nvPr/>
        </p:nvSpPr>
        <p:spPr>
          <a:xfrm rot="-5400000" flipV="1">
            <a:off x="3291299" y="2113862"/>
            <a:ext cx="45719" cy="2750074"/>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2" name="Google Shape;166;p31">
            <a:extLst>
              <a:ext uri="{FF2B5EF4-FFF2-40B4-BE49-F238E27FC236}">
                <a16:creationId xmlns:a16="http://schemas.microsoft.com/office/drawing/2014/main" xmlns="" id="{340580A8-8710-30BE-C8A8-4AF46BB1879E}"/>
              </a:ext>
            </a:extLst>
          </p:cNvPr>
          <p:cNvSpPr txBox="1">
            <a:spLocks/>
          </p:cNvSpPr>
          <p:nvPr/>
        </p:nvSpPr>
        <p:spPr>
          <a:xfrm>
            <a:off x="1263017" y="3497588"/>
            <a:ext cx="4261484" cy="39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pPr>
              <a:buClr>
                <a:srgbClr val="8CBBA2"/>
              </a:buClr>
            </a:pP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高中以下學校本土語文</a:t>
            </a: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臺灣手語課程</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實施及相關配套措施</a:t>
            </a:r>
            <a:r>
              <a:rPr lang="en-US" altLang="zh-TW" sz="2400" b="1" dirty="0">
                <a:solidFill>
                  <a:srgbClr val="FAFDF4">
                    <a:lumMod val="25000"/>
                  </a:srgbClr>
                </a:solidFill>
                <a:latin typeface="Microsoft JhengHei" panose="020B0604030504040204" pitchFamily="34" charset="-120"/>
                <a:ea typeface="Microsoft JhengHei" panose="020B0604030504040204" pitchFamily="34" charset="-120"/>
              </a:rPr>
              <a:t>(</a:t>
            </a:r>
            <a:r>
              <a:rPr lang="zh-TW" altLang="en-US" sz="2400" b="1" dirty="0">
                <a:solidFill>
                  <a:srgbClr val="FAFDF4">
                    <a:lumMod val="25000"/>
                  </a:srgbClr>
                </a:solidFill>
                <a:latin typeface="Microsoft JhengHei" panose="020B0604030504040204" pitchFamily="34" charset="-120"/>
                <a:ea typeface="Microsoft JhengHei" panose="020B0604030504040204" pitchFamily="34" charset="-120"/>
              </a:rPr>
              <a:t>國教</a:t>
            </a:r>
            <a:r>
              <a:rPr lang="zh-TW" altLang="en-US" sz="2400" b="1" dirty="0" smtClean="0">
                <a:solidFill>
                  <a:srgbClr val="FAFDF4">
                    <a:lumMod val="25000"/>
                  </a:srgbClr>
                </a:solidFill>
                <a:latin typeface="Microsoft JhengHei" panose="020B0604030504040204" pitchFamily="34" charset="-120"/>
                <a:ea typeface="Microsoft JhengHei" panose="020B0604030504040204" pitchFamily="34" charset="-120"/>
              </a:rPr>
              <a:t>署</a:t>
            </a:r>
            <a: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t>)</a:t>
            </a:r>
            <a:br>
              <a:rPr lang="en-US" altLang="zh-TW" sz="2400" b="1" dirty="0" smtClean="0">
                <a:solidFill>
                  <a:srgbClr val="FAFDF4">
                    <a:lumMod val="25000"/>
                  </a:srgbClr>
                </a:solidFill>
                <a:latin typeface="Microsoft JhengHei" panose="020B0604030504040204" pitchFamily="34" charset="-120"/>
                <a:ea typeface="Microsoft JhengHei" panose="020B0604030504040204" pitchFamily="34" charset="-120"/>
              </a:rPr>
            </a:br>
            <a:r>
              <a:rPr lang="zh-TW" altLang="en-US" sz="2000" b="1" dirty="0" smtClean="0">
                <a:solidFill>
                  <a:srgbClr val="FAFDF4">
                    <a:lumMod val="25000"/>
                  </a:srgbClr>
                </a:solidFill>
                <a:latin typeface="Microsoft JhengHei" panose="020B0604030504040204" pitchFamily="34" charset="-120"/>
                <a:ea typeface="Microsoft JhengHei" panose="020B0604030504040204" pitchFamily="34" charset="-120"/>
              </a:rPr>
              <a:t>宣導人員</a:t>
            </a:r>
            <a:r>
              <a:rPr lang="en-US" altLang="zh-TW" sz="2000" b="1" dirty="0" smtClean="0">
                <a:solidFill>
                  <a:srgbClr val="FAFDF4">
                    <a:lumMod val="25000"/>
                  </a:srgbClr>
                </a:solidFill>
                <a:latin typeface="Microsoft JhengHei" panose="020B0604030504040204" pitchFamily="34" charset="-120"/>
                <a:ea typeface="Microsoft JhengHei" panose="020B0604030504040204" pitchFamily="34" charset="-120"/>
              </a:rPr>
              <a:t>:</a:t>
            </a:r>
            <a:r>
              <a:rPr lang="zh-TW" altLang="en-US" sz="2000" b="1" dirty="0" smtClean="0">
                <a:solidFill>
                  <a:srgbClr val="FAFDF4">
                    <a:lumMod val="25000"/>
                  </a:srgbClr>
                </a:solidFill>
                <a:latin typeface="Microsoft JhengHei" panose="020B0604030504040204" pitchFamily="34" charset="-120"/>
                <a:ea typeface="Microsoft JhengHei" panose="020B0604030504040204" pitchFamily="34" charset="-120"/>
              </a:rPr>
              <a:t>屏東縣本土語文指導員                  </a:t>
            </a:r>
            <a:endParaRPr lang="en-US" altLang="zh-TW" sz="2000" b="1" dirty="0">
              <a:solidFill>
                <a:srgbClr val="FAFDF4">
                  <a:lumMod val="25000"/>
                </a:srgb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50774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p:nvPr/>
        </p:nvSpPr>
        <p:spPr>
          <a:xfrm>
            <a:off x="904875" y="569549"/>
            <a:ext cx="4914900" cy="4278675"/>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 name="Google Shape;203;p34"/>
          <p:cNvSpPr txBox="1">
            <a:spLocks noGrp="1"/>
          </p:cNvSpPr>
          <p:nvPr>
            <p:ph type="title" idx="2"/>
          </p:nvPr>
        </p:nvSpPr>
        <p:spPr>
          <a:xfrm>
            <a:off x="2253202" y="786337"/>
            <a:ext cx="2121900" cy="8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1">
                    <a:lumMod val="25000"/>
                  </a:schemeClr>
                </a:solidFill>
              </a:rPr>
              <a:t>0</a:t>
            </a:r>
            <a:r>
              <a:rPr lang="en-US" dirty="0" smtClean="0">
                <a:solidFill>
                  <a:schemeClr val="tx1">
                    <a:lumMod val="25000"/>
                  </a:schemeClr>
                </a:solidFill>
              </a:rPr>
              <a:t>2</a:t>
            </a:r>
            <a:endParaRPr dirty="0">
              <a:solidFill>
                <a:schemeClr val="tx1">
                  <a:lumMod val="25000"/>
                </a:schemeClr>
              </a:solidFill>
            </a:endParaRPr>
          </a:p>
        </p:txBody>
      </p:sp>
      <p:sp>
        <p:nvSpPr>
          <p:cNvPr id="204" name="Google Shape;204;p34"/>
          <p:cNvSpPr/>
          <p:nvPr/>
        </p:nvSpPr>
        <p:spPr>
          <a:xfrm flipH="1">
            <a:off x="6205548" y="-1"/>
            <a:ext cx="1243636"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7" name="Google Shape;207;p34"/>
          <p:cNvSpPr/>
          <p:nvPr/>
        </p:nvSpPr>
        <p:spPr>
          <a:xfrm rot="-5400000" flipV="1">
            <a:off x="3488538" y="1800567"/>
            <a:ext cx="45719" cy="2750074"/>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2" name="Google Shape;166;p31">
            <a:extLst>
              <a:ext uri="{FF2B5EF4-FFF2-40B4-BE49-F238E27FC236}">
                <a16:creationId xmlns:a16="http://schemas.microsoft.com/office/drawing/2014/main" xmlns="" id="{340580A8-8710-30BE-C8A8-4AF46BB1879E}"/>
              </a:ext>
            </a:extLst>
          </p:cNvPr>
          <p:cNvSpPr txBox="1">
            <a:spLocks/>
          </p:cNvSpPr>
          <p:nvPr/>
        </p:nvSpPr>
        <p:spPr>
          <a:xfrm>
            <a:off x="1847216" y="2798864"/>
            <a:ext cx="3328364" cy="39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pPr>
              <a:buClr>
                <a:srgbClr val="8CBBA2"/>
              </a:buClr>
            </a:pPr>
            <a:r>
              <a:rPr lang="zh-TW" altLang="en-US" sz="3200" b="1" dirty="0" smtClean="0">
                <a:solidFill>
                  <a:srgbClr val="FAFDF4">
                    <a:lumMod val="25000"/>
                  </a:srgbClr>
                </a:solidFill>
                <a:latin typeface="Microsoft JhengHei" panose="020B0604030504040204" pitchFamily="34" charset="-120"/>
                <a:ea typeface="Microsoft JhengHei" panose="020B0604030504040204" pitchFamily="34" charset="-120"/>
              </a:rPr>
              <a:t>屏東縣教育人員獎勵</a:t>
            </a:r>
            <a:r>
              <a:rPr lang="zh-TW" altLang="en-US" sz="3200" b="1" dirty="0">
                <a:solidFill>
                  <a:srgbClr val="FAFDF4">
                    <a:lumMod val="25000"/>
                  </a:srgbClr>
                </a:solidFill>
                <a:latin typeface="Microsoft JhengHei" panose="020B0604030504040204" pitchFamily="34" charset="-120"/>
                <a:ea typeface="Microsoft JhengHei" panose="020B0604030504040204" pitchFamily="34" charset="-120"/>
              </a:rPr>
              <a:t>措施</a:t>
            </a:r>
          </a:p>
        </p:txBody>
      </p:sp>
      <p:pic>
        <p:nvPicPr>
          <p:cNvPr id="4" name="圖片 3">
            <a:extLst>
              <a:ext uri="{FF2B5EF4-FFF2-40B4-BE49-F238E27FC236}">
                <a16:creationId xmlns:a16="http://schemas.microsoft.com/office/drawing/2014/main" xmlns="" id="{12786D3D-5425-4E4D-EC54-4E249E4DA1CF}"/>
              </a:ext>
            </a:extLst>
          </p:cNvPr>
          <p:cNvPicPr>
            <a:picLocks noChangeAspect="1"/>
          </p:cNvPicPr>
          <p:nvPr/>
        </p:nvPicPr>
        <p:blipFill>
          <a:blip r:embed="rId3"/>
          <a:stretch>
            <a:fillRect/>
          </a:stretch>
        </p:blipFill>
        <p:spPr>
          <a:xfrm>
            <a:off x="7102549" y="-1"/>
            <a:ext cx="2052922" cy="5143500"/>
          </a:xfrm>
          <a:prstGeom prst="rect">
            <a:avLst/>
          </a:prstGeom>
        </p:spPr>
      </p:pic>
      <p:sp>
        <p:nvSpPr>
          <p:cNvPr id="3" name="矩形 2"/>
          <p:cNvSpPr/>
          <p:nvPr/>
        </p:nvSpPr>
        <p:spPr>
          <a:xfrm>
            <a:off x="1152525" y="3418672"/>
            <a:ext cx="4572000" cy="584775"/>
          </a:xfrm>
          <a:prstGeom prst="rect">
            <a:avLst/>
          </a:prstGeom>
        </p:spPr>
        <p:txBody>
          <a:bodyPr>
            <a:spAutoFit/>
          </a:bodyPr>
          <a:lstStyle/>
          <a:p>
            <a:r>
              <a:rPr lang="en-US" altLang="zh-TW" sz="1600" b="1" dirty="0"/>
              <a:t>(</a:t>
            </a:r>
            <a:r>
              <a:rPr lang="en-US" altLang="zh-TW" sz="1600" dirty="0">
                <a:solidFill>
                  <a:srgbClr val="FF0000"/>
                </a:solidFill>
                <a:latin typeface="微軟正黑體" pitchFamily="34" charset="-120"/>
                <a:ea typeface="微軟正黑體" pitchFamily="34" charset="-120"/>
              </a:rPr>
              <a:t>111.5.4</a:t>
            </a:r>
            <a:r>
              <a:rPr lang="zh-TW" altLang="en-US" sz="1600" dirty="0">
                <a:solidFill>
                  <a:srgbClr val="FF0000"/>
                </a:solidFill>
                <a:latin typeface="微軟正黑體" pitchFamily="34" charset="-120"/>
                <a:ea typeface="微軟正黑體" pitchFamily="34" charset="-120"/>
              </a:rPr>
              <a:t>修訂「屏東縣政府獎勵高級中等以下學校及幼兒園本土語言績優人員實施要點 </a:t>
            </a:r>
            <a:r>
              <a:rPr lang="zh-TW" altLang="en-US" sz="1600" dirty="0" smtClean="0">
                <a:solidFill>
                  <a:srgbClr val="FF0000"/>
                </a:solidFill>
                <a:latin typeface="微軟正黑體" pitchFamily="34" charset="-120"/>
                <a:ea typeface="微軟正黑體" pitchFamily="34" charset="-120"/>
              </a:rPr>
              <a:t>」</a:t>
            </a:r>
            <a:r>
              <a:rPr lang="en-US" altLang="zh-TW" sz="1600" b="1" dirty="0" smtClean="0"/>
              <a:t>)</a:t>
            </a:r>
            <a:endParaRPr lang="zh-TW" altLang="en-US" sz="1600" b="1" dirty="0"/>
          </a:p>
        </p:txBody>
      </p:sp>
    </p:spTree>
    <p:extLst>
      <p:ext uri="{BB962C8B-B14F-4D97-AF65-F5344CB8AC3E}">
        <p14:creationId xmlns:p14="http://schemas.microsoft.com/office/powerpoint/2010/main" val="177250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733549" y="779860"/>
            <a:ext cx="7477126" cy="3394472"/>
          </a:xfrm>
        </p:spPr>
        <p:txBody>
          <a:bodyPr/>
          <a:lstStyle/>
          <a:p>
            <a:pPr marL="0" indent="0" eaLnBrk="1" hangingPunct="1">
              <a:lnSpc>
                <a:spcPts val="4000"/>
              </a:lnSpc>
              <a:buNone/>
              <a:defRPr/>
            </a:pPr>
            <a:r>
              <a:rPr lang="zh-TW" altLang="en-US" sz="4000" dirty="0" smtClean="0">
                <a:solidFill>
                  <a:srgbClr val="C00000"/>
                </a:solidFill>
                <a:latin typeface="微軟正黑體" pitchFamily="34" charset="-120"/>
                <a:ea typeface="微軟正黑體" pitchFamily="34" charset="-120"/>
                <a:cs typeface="+mj-cs"/>
              </a:rPr>
              <a:t>通過</a:t>
            </a:r>
            <a:r>
              <a:rPr lang="zh-TW" altLang="en-US" sz="4000" dirty="0">
                <a:solidFill>
                  <a:srgbClr val="C00000"/>
                </a:solidFill>
                <a:latin typeface="微軟正黑體" pitchFamily="34" charset="-120"/>
                <a:ea typeface="微軟正黑體" pitchFamily="34" charset="-120"/>
                <a:cs typeface="+mj-cs"/>
              </a:rPr>
              <a:t>語言能力</a:t>
            </a:r>
            <a:r>
              <a:rPr lang="zh-TW" altLang="en-US" sz="4000" dirty="0" smtClean="0">
                <a:solidFill>
                  <a:srgbClr val="C00000"/>
                </a:solidFill>
                <a:latin typeface="微軟正黑體" pitchFamily="34" charset="-120"/>
                <a:ea typeface="微軟正黑體" pitchFamily="34" charset="-120"/>
                <a:cs typeface="+mj-cs"/>
              </a:rPr>
              <a:t>認證給予獎勵</a:t>
            </a:r>
            <a:r>
              <a:rPr lang="en-US" altLang="zh-TW" sz="2400" dirty="0" smtClean="0">
                <a:solidFill>
                  <a:srgbClr val="C00000"/>
                </a:solidFill>
                <a:latin typeface="微軟正黑體" pitchFamily="34" charset="-120"/>
                <a:ea typeface="微軟正黑體" pitchFamily="34" charset="-120"/>
                <a:cs typeface="+mj-cs"/>
              </a:rPr>
              <a:t>(1/5</a:t>
            </a:r>
            <a:r>
              <a:rPr lang="en-US" altLang="zh-TW" sz="2400" dirty="0">
                <a:solidFill>
                  <a:srgbClr val="C00000"/>
                </a:solidFill>
                <a:latin typeface="微軟正黑體" pitchFamily="34" charset="-120"/>
                <a:ea typeface="微軟正黑體" pitchFamily="34" charset="-120"/>
                <a:cs typeface="+mj-cs"/>
              </a:rPr>
              <a:t>)</a:t>
            </a:r>
            <a:endParaRPr lang="zh-TW" altLang="en-US" sz="4000" dirty="0">
              <a:solidFill>
                <a:srgbClr val="C00000"/>
              </a:solidFill>
              <a:latin typeface="微軟正黑體" pitchFamily="34" charset="-120"/>
              <a:ea typeface="微軟正黑體" pitchFamily="34" charset="-120"/>
              <a:cs typeface="+mj-cs"/>
            </a:endParaRPr>
          </a:p>
          <a:p>
            <a:pPr marL="0" indent="0" eaLnBrk="1" hangingPunct="1">
              <a:lnSpc>
                <a:spcPts val="4200"/>
              </a:lnSpc>
              <a:buNone/>
              <a:defRPr/>
            </a:pPr>
            <a:r>
              <a:rPr lang="zh-TW" altLang="en-US" sz="2800" dirty="0" smtClean="0">
                <a:solidFill>
                  <a:srgbClr val="002060"/>
                </a:solidFill>
                <a:latin typeface="微軟正黑體" pitchFamily="34" charset="-120"/>
                <a:ea typeface="微軟正黑體" pitchFamily="34" charset="-120"/>
                <a:cs typeface="+mj-cs"/>
              </a:rPr>
              <a:t>獎勵對象：本</a:t>
            </a:r>
            <a:r>
              <a:rPr lang="zh-TW" altLang="en-US" sz="2800" dirty="0">
                <a:solidFill>
                  <a:srgbClr val="002060"/>
                </a:solidFill>
                <a:latin typeface="微軟正黑體" pitchFamily="34" charset="-120"/>
                <a:ea typeface="微軟正黑體" pitchFamily="34" charset="-120"/>
                <a:cs typeface="+mj-cs"/>
              </a:rPr>
              <a:t>縣高級中等以下學校及幼兒園（以下簡稱服務機關）教師、代理教師、</a:t>
            </a:r>
            <a:r>
              <a:rPr lang="zh-TW" altLang="en-US" sz="2800" dirty="0" smtClean="0">
                <a:solidFill>
                  <a:srgbClr val="002060"/>
                </a:solidFill>
                <a:latin typeface="微軟正黑體" pitchFamily="34" charset="-120"/>
                <a:ea typeface="微軟正黑體" pitchFamily="34" charset="-120"/>
                <a:cs typeface="+mj-cs"/>
              </a:rPr>
              <a:t>校長</a:t>
            </a:r>
            <a:endParaRPr lang="en-US" altLang="zh-TW" sz="2800" dirty="0" smtClean="0">
              <a:solidFill>
                <a:srgbClr val="002060"/>
              </a:solidFill>
              <a:latin typeface="微軟正黑體" pitchFamily="34" charset="-120"/>
              <a:ea typeface="微軟正黑體" pitchFamily="34" charset="-120"/>
              <a:cs typeface="+mj-cs"/>
            </a:endParaRPr>
          </a:p>
          <a:p>
            <a:pPr marL="0" indent="0" eaLnBrk="1" hangingPunct="1">
              <a:lnSpc>
                <a:spcPts val="4200"/>
              </a:lnSpc>
              <a:buNone/>
              <a:defRPr/>
            </a:pPr>
            <a:r>
              <a:rPr lang="zh-TW" altLang="en-US" sz="2800" dirty="0" smtClean="0">
                <a:solidFill>
                  <a:srgbClr val="002060"/>
                </a:solidFill>
                <a:latin typeface="微軟正黑體" pitchFamily="34" charset="-120"/>
                <a:ea typeface="微軟正黑體" pitchFamily="34" charset="-120"/>
                <a:cs typeface="+mj-cs"/>
              </a:rPr>
              <a:t>、</a:t>
            </a:r>
            <a:r>
              <a:rPr lang="zh-TW" altLang="en-US" sz="2800" dirty="0">
                <a:solidFill>
                  <a:srgbClr val="002060"/>
                </a:solidFill>
                <a:latin typeface="微軟正黑體" pitchFamily="34" charset="-120"/>
                <a:ea typeface="微軟正黑體" pitchFamily="34" charset="-120"/>
                <a:cs typeface="+mj-cs"/>
              </a:rPr>
              <a:t>教保服務人員及職</a:t>
            </a:r>
            <a:r>
              <a:rPr lang="zh-TW" altLang="en-US" sz="2800" dirty="0" smtClean="0">
                <a:solidFill>
                  <a:srgbClr val="002060"/>
                </a:solidFill>
                <a:latin typeface="微軟正黑體" pitchFamily="34" charset="-120"/>
                <a:ea typeface="微軟正黑體" pitchFamily="34" charset="-120"/>
                <a:cs typeface="+mj-cs"/>
              </a:rPr>
              <a:t>員工</a:t>
            </a:r>
            <a:r>
              <a:rPr lang="en-US" altLang="zh-TW" sz="2800" dirty="0" smtClean="0">
                <a:solidFill>
                  <a:srgbClr val="002060"/>
                </a:solidFill>
                <a:latin typeface="微軟正黑體" pitchFamily="34" charset="-120"/>
                <a:ea typeface="微軟正黑體" pitchFamily="34" charset="-120"/>
                <a:cs typeface="+mj-cs"/>
              </a:rPr>
              <a:t>(</a:t>
            </a:r>
            <a:r>
              <a:rPr lang="zh-TW" altLang="en-US" sz="2800" dirty="0" smtClean="0">
                <a:solidFill>
                  <a:srgbClr val="002060"/>
                </a:solidFill>
                <a:latin typeface="微軟正黑體" pitchFamily="34" charset="-120"/>
                <a:ea typeface="微軟正黑體" pitchFamily="34" charset="-120"/>
                <a:cs typeface="+mj-cs"/>
              </a:rPr>
              <a:t>編制內工友</a:t>
            </a:r>
            <a:r>
              <a:rPr lang="en-US" altLang="zh-TW" sz="2800" dirty="0" smtClean="0">
                <a:solidFill>
                  <a:srgbClr val="002060"/>
                </a:solidFill>
                <a:latin typeface="微軟正黑體" pitchFamily="34" charset="-120"/>
                <a:ea typeface="微軟正黑體" pitchFamily="34" charset="-120"/>
                <a:cs typeface="+mj-cs"/>
              </a:rPr>
              <a:t>)</a:t>
            </a:r>
            <a:r>
              <a:rPr lang="zh-TW" altLang="en-US" sz="2800" dirty="0" smtClean="0">
                <a:solidFill>
                  <a:srgbClr val="002060"/>
                </a:solidFill>
                <a:latin typeface="微軟正黑體" pitchFamily="34" charset="-120"/>
                <a:ea typeface="微軟正黑體" pitchFamily="34" charset="-120"/>
                <a:cs typeface="+mj-cs"/>
              </a:rPr>
              <a:t>。</a:t>
            </a:r>
            <a:endParaRPr lang="zh-TW" altLang="en-US" sz="2800" dirty="0">
              <a:solidFill>
                <a:srgbClr val="002060"/>
              </a:solidFill>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3802037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571500" y="1"/>
            <a:ext cx="8286750" cy="1339454"/>
          </a:xfrm>
        </p:spPr>
        <p:txBody>
          <a:bodyPr/>
          <a:lstStyle/>
          <a:p>
            <a:pPr eaLnBrk="1" hangingPunct="1"/>
            <a:r>
              <a:rPr lang="zh-TW" altLang="en-US" sz="4000" b="1" dirty="0" smtClean="0">
                <a:solidFill>
                  <a:srgbClr val="C00000"/>
                </a:solidFill>
                <a:ea typeface="標楷體" pitchFamily="65" charset="-120"/>
              </a:rPr>
              <a:t>     </a:t>
            </a:r>
            <a:r>
              <a:rPr lang="zh-TW" altLang="en-US" sz="4000" b="1" dirty="0" smtClean="0">
                <a:solidFill>
                  <a:srgbClr val="0070C0"/>
                </a:solidFill>
                <a:ea typeface="標楷體" pitchFamily="65" charset="-120"/>
              </a:rPr>
              <a:t> </a:t>
            </a:r>
            <a:r>
              <a:rPr lang="zh-TW" altLang="en-US" sz="4000" dirty="0" smtClean="0">
                <a:solidFill>
                  <a:srgbClr val="C00000"/>
                </a:solidFill>
                <a:latin typeface="微軟正黑體" pitchFamily="34" charset="-120"/>
                <a:ea typeface="微軟正黑體" pitchFamily="34" charset="-120"/>
              </a:rPr>
              <a:t>通過語言能力認證給予獎勵</a:t>
            </a:r>
            <a:r>
              <a:rPr lang="en-US" altLang="zh-TW" sz="2400" dirty="0" smtClean="0">
                <a:solidFill>
                  <a:srgbClr val="C00000"/>
                </a:solidFill>
                <a:latin typeface="微軟正黑體" pitchFamily="34" charset="-120"/>
                <a:ea typeface="微軟正黑體" pitchFamily="34" charset="-120"/>
              </a:rPr>
              <a:t>(2/5)</a:t>
            </a:r>
            <a:endParaRPr lang="zh-TW" altLang="en-US" sz="2400" dirty="0" smtClean="0">
              <a:solidFill>
                <a:srgbClr val="C00000"/>
              </a:solidFill>
              <a:latin typeface="微軟正黑體" pitchFamily="34" charset="-120"/>
              <a:ea typeface="微軟正黑體" pitchFamily="34" charset="-120"/>
            </a:endParaRPr>
          </a:p>
        </p:txBody>
      </p:sp>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714500" y="1179910"/>
            <a:ext cx="8229600" cy="3394472"/>
          </a:xfrm>
        </p:spPr>
        <p:txBody>
          <a:bodyPr/>
          <a:lstStyle/>
          <a:p>
            <a:pPr marL="0" indent="0">
              <a:buNone/>
            </a:pPr>
            <a:r>
              <a:rPr lang="zh-TW" altLang="zh-TW" sz="2800" dirty="0">
                <a:latin typeface="微軟正黑體" pitchFamily="34" charset="-120"/>
                <a:ea typeface="微軟正黑體" pitchFamily="34" charset="-120"/>
              </a:rPr>
              <a:t>獎勵標準如下：</a:t>
            </a:r>
          </a:p>
          <a:p>
            <a:pPr marL="0" indent="0">
              <a:buNone/>
            </a:pP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一</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通過教育部閩南語語言能力認證考試：</a:t>
            </a:r>
          </a:p>
          <a:p>
            <a:pPr marL="0" indent="0">
              <a:buNone/>
            </a:pPr>
            <a:r>
              <a:rPr lang="en-US" altLang="zh-TW" sz="2800" dirty="0">
                <a:latin typeface="微軟正黑體" pitchFamily="34" charset="-120"/>
                <a:ea typeface="微軟正黑體" pitchFamily="34" charset="-120"/>
              </a:rPr>
              <a:t>1.</a:t>
            </a:r>
            <a:r>
              <a:rPr lang="zh-TW" altLang="zh-TW" sz="2800" dirty="0">
                <a:latin typeface="微軟正黑體" pitchFamily="34" charset="-120"/>
                <a:ea typeface="微軟正黑體" pitchFamily="34" charset="-120"/>
              </a:rPr>
              <a:t>通過閩南語初級者，敘嘉獎一次。</a:t>
            </a:r>
          </a:p>
          <a:p>
            <a:pPr marL="0" indent="0">
              <a:buNone/>
            </a:pPr>
            <a:r>
              <a:rPr lang="en-US" altLang="zh-TW" sz="2800" dirty="0">
                <a:latin typeface="微軟正黑體" pitchFamily="34" charset="-120"/>
                <a:ea typeface="微軟正黑體" pitchFamily="34" charset="-120"/>
              </a:rPr>
              <a:t>2.</a:t>
            </a:r>
            <a:r>
              <a:rPr lang="zh-TW" altLang="zh-TW" sz="2800" dirty="0">
                <a:latin typeface="微軟正黑體" pitchFamily="34" charset="-120"/>
                <a:ea typeface="微軟正黑體" pitchFamily="34" charset="-120"/>
              </a:rPr>
              <a:t>通過閩南語中級者，敘嘉獎二次。</a:t>
            </a:r>
          </a:p>
          <a:p>
            <a:pPr marL="0" indent="0">
              <a:buNone/>
            </a:pPr>
            <a:r>
              <a:rPr lang="en-US" altLang="zh-TW" sz="2800" dirty="0">
                <a:latin typeface="微軟正黑體" pitchFamily="34" charset="-120"/>
                <a:ea typeface="微軟正黑體" pitchFamily="34" charset="-120"/>
              </a:rPr>
              <a:t>3.</a:t>
            </a:r>
            <a:r>
              <a:rPr lang="zh-TW" altLang="zh-TW" sz="2800" dirty="0">
                <a:latin typeface="微軟正黑體" pitchFamily="34" charset="-120"/>
                <a:ea typeface="微軟正黑體" pitchFamily="34" charset="-120"/>
              </a:rPr>
              <a:t>通過閩南語中高級以上者，記功一 次。</a:t>
            </a:r>
          </a:p>
        </p:txBody>
      </p:sp>
    </p:spTree>
    <p:extLst>
      <p:ext uri="{BB962C8B-B14F-4D97-AF65-F5344CB8AC3E}">
        <p14:creationId xmlns:p14="http://schemas.microsoft.com/office/powerpoint/2010/main" val="3802037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571500" y="1"/>
            <a:ext cx="8286750" cy="1339454"/>
          </a:xfrm>
        </p:spPr>
        <p:txBody>
          <a:bodyPr/>
          <a:lstStyle/>
          <a:p>
            <a:pPr eaLnBrk="1" hangingPunct="1"/>
            <a:r>
              <a:rPr lang="zh-TW" altLang="en-US" sz="4000" b="1" dirty="0" smtClean="0">
                <a:solidFill>
                  <a:srgbClr val="C00000"/>
                </a:solidFill>
                <a:ea typeface="標楷體" pitchFamily="65" charset="-120"/>
              </a:rPr>
              <a:t>     </a:t>
            </a:r>
            <a:r>
              <a:rPr lang="zh-TW" altLang="en-US" sz="4000" b="1" dirty="0" smtClean="0">
                <a:solidFill>
                  <a:srgbClr val="0070C0"/>
                </a:solidFill>
                <a:ea typeface="標楷體" pitchFamily="65" charset="-120"/>
              </a:rPr>
              <a:t> </a:t>
            </a:r>
            <a:r>
              <a:rPr lang="zh-TW" altLang="en-US" sz="4000" dirty="0" smtClean="0">
                <a:solidFill>
                  <a:srgbClr val="C00000"/>
                </a:solidFill>
                <a:latin typeface="微軟正黑體" pitchFamily="34" charset="-120"/>
                <a:ea typeface="微軟正黑體" pitchFamily="34" charset="-120"/>
              </a:rPr>
              <a:t>通過語言能力認證給予獎勵</a:t>
            </a:r>
            <a:r>
              <a:rPr lang="en-US" altLang="zh-TW" sz="2400" dirty="0" smtClean="0">
                <a:solidFill>
                  <a:srgbClr val="C00000"/>
                </a:solidFill>
                <a:latin typeface="微軟正黑體" pitchFamily="34" charset="-120"/>
                <a:ea typeface="微軟正黑體" pitchFamily="34" charset="-120"/>
              </a:rPr>
              <a:t>(3/5)</a:t>
            </a:r>
            <a:endParaRPr lang="zh-TW" altLang="en-US" sz="2400" dirty="0" smtClean="0">
              <a:solidFill>
                <a:srgbClr val="C00000"/>
              </a:solidFill>
              <a:latin typeface="微軟正黑體" pitchFamily="34" charset="-120"/>
              <a:ea typeface="微軟正黑體" pitchFamily="34" charset="-120"/>
            </a:endParaRPr>
          </a:p>
        </p:txBody>
      </p:sp>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638300" y="1218010"/>
            <a:ext cx="7353300" cy="3394472"/>
          </a:xfrm>
        </p:spPr>
        <p:txBody>
          <a:bodyPr/>
          <a:lstStyle/>
          <a:p>
            <a:pPr marL="0" indent="0">
              <a:buNone/>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二</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通過客家委員會客語能力認證考試，依客家委員會奬勵客語績優公教人員作業要點及屏東縣獎勵客語績優公教人員作業要點辦理：</a:t>
            </a:r>
          </a:p>
          <a:p>
            <a:pPr marL="0" indent="0">
              <a:buNone/>
            </a:pPr>
            <a:r>
              <a:rPr lang="en-US" altLang="zh-TW" sz="2800" dirty="0" smtClean="0">
                <a:latin typeface="微軟正黑體" pitchFamily="34" charset="-120"/>
                <a:ea typeface="微軟正黑體" pitchFamily="34" charset="-120"/>
              </a:rPr>
              <a:t>1.</a:t>
            </a:r>
            <a:r>
              <a:rPr lang="zh-TW" altLang="en-US" sz="2800" dirty="0" smtClean="0">
                <a:latin typeface="微軟正黑體" pitchFamily="34" charset="-120"/>
                <a:ea typeface="微軟正黑體" pitchFamily="34" charset="-120"/>
              </a:rPr>
              <a:t>通過客語初級者，敘嘉獎一次。</a:t>
            </a:r>
          </a:p>
          <a:p>
            <a:pPr marL="0" indent="0">
              <a:buNone/>
            </a:pPr>
            <a:r>
              <a:rPr lang="en-US" altLang="zh-TW"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通過客語中級者，敘嘉獎二次。</a:t>
            </a:r>
          </a:p>
          <a:p>
            <a:pPr marL="0" indent="0">
              <a:buNone/>
            </a:pPr>
            <a:r>
              <a:rPr lang="en-US" altLang="zh-TW" sz="2800" dirty="0" smtClean="0">
                <a:latin typeface="微軟正黑體" pitchFamily="34" charset="-120"/>
                <a:ea typeface="微軟正黑體" pitchFamily="34" charset="-120"/>
              </a:rPr>
              <a:t>3.</a:t>
            </a:r>
            <a:r>
              <a:rPr lang="zh-TW" altLang="en-US" sz="2800" dirty="0" smtClean="0">
                <a:latin typeface="微軟正黑體" pitchFamily="34" charset="-120"/>
                <a:ea typeface="微軟正黑體" pitchFamily="34" charset="-120"/>
              </a:rPr>
              <a:t>通過客語中高級以上者，記功一次。</a:t>
            </a:r>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3741446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571500" y="1"/>
            <a:ext cx="8286750" cy="1339454"/>
          </a:xfrm>
        </p:spPr>
        <p:txBody>
          <a:bodyPr/>
          <a:lstStyle/>
          <a:p>
            <a:pPr eaLnBrk="1" hangingPunct="1"/>
            <a:r>
              <a:rPr lang="zh-TW" altLang="en-US" sz="4000" b="1" dirty="0" smtClean="0">
                <a:solidFill>
                  <a:srgbClr val="C00000"/>
                </a:solidFill>
                <a:ea typeface="標楷體" pitchFamily="65" charset="-120"/>
              </a:rPr>
              <a:t>     </a:t>
            </a:r>
            <a:r>
              <a:rPr lang="zh-TW" altLang="en-US" sz="4000" b="1" dirty="0" smtClean="0">
                <a:solidFill>
                  <a:srgbClr val="0070C0"/>
                </a:solidFill>
                <a:ea typeface="標楷體" pitchFamily="65" charset="-120"/>
              </a:rPr>
              <a:t> </a:t>
            </a:r>
            <a:r>
              <a:rPr lang="zh-TW" altLang="en-US" sz="4000" dirty="0" smtClean="0">
                <a:solidFill>
                  <a:srgbClr val="C00000"/>
                </a:solidFill>
                <a:latin typeface="微軟正黑體" pitchFamily="34" charset="-120"/>
                <a:ea typeface="微軟正黑體" pitchFamily="34" charset="-120"/>
              </a:rPr>
              <a:t>通過語言能力認證給予獎勵</a:t>
            </a:r>
            <a:r>
              <a:rPr lang="en-US" altLang="zh-TW" sz="2400" dirty="0" smtClean="0">
                <a:solidFill>
                  <a:srgbClr val="C00000"/>
                </a:solidFill>
                <a:latin typeface="微軟正黑體" pitchFamily="34" charset="-120"/>
                <a:ea typeface="微軟正黑體" pitchFamily="34" charset="-120"/>
              </a:rPr>
              <a:t>(4/5)</a:t>
            </a:r>
            <a:endParaRPr lang="zh-TW" altLang="en-US" sz="2400" dirty="0" smtClean="0">
              <a:solidFill>
                <a:srgbClr val="C00000"/>
              </a:solidFill>
              <a:latin typeface="微軟正黑體" pitchFamily="34" charset="-120"/>
              <a:ea typeface="微軟正黑體" pitchFamily="34" charset="-120"/>
            </a:endParaRPr>
          </a:p>
        </p:txBody>
      </p:sp>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714500" y="1256110"/>
            <a:ext cx="7305675" cy="3394472"/>
          </a:xfrm>
        </p:spPr>
        <p:txBody>
          <a:bodyPr/>
          <a:lstStyle/>
          <a:p>
            <a:pPr marL="0" indent="0">
              <a:buNone/>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三</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通過原住民委員會原住民族語言能力認證者，依教育部獎勵高級中等以下學校及幼兒園人員取得原住民族語言能力證明書要點辦理：</a:t>
            </a:r>
          </a:p>
          <a:p>
            <a:pPr marL="0" indent="0">
              <a:buNone/>
            </a:pPr>
            <a:r>
              <a:rPr lang="en-US" altLang="zh-TW" sz="2800" dirty="0" smtClean="0">
                <a:latin typeface="微軟正黑體" pitchFamily="34" charset="-120"/>
                <a:ea typeface="微軟正黑體" pitchFamily="34" charset="-120"/>
              </a:rPr>
              <a:t>1.</a:t>
            </a:r>
            <a:r>
              <a:rPr lang="zh-TW" altLang="en-US" sz="2800" dirty="0" smtClean="0">
                <a:latin typeface="微軟正黑體" pitchFamily="34" charset="-120"/>
                <a:ea typeface="微軟正黑體" pitchFamily="34" charset="-120"/>
              </a:rPr>
              <a:t>通過族語初級者，敘嘉獎一次。</a:t>
            </a:r>
          </a:p>
          <a:p>
            <a:pPr marL="0" indent="0">
              <a:buNone/>
            </a:pPr>
            <a:r>
              <a:rPr lang="en-US" altLang="zh-TW"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通過族語中級或中高級者，敘嘉獎二次。</a:t>
            </a:r>
          </a:p>
          <a:p>
            <a:pPr marL="0" indent="0">
              <a:buNone/>
            </a:pPr>
            <a:r>
              <a:rPr lang="en-US" altLang="zh-TW" sz="2800" dirty="0" smtClean="0">
                <a:latin typeface="微軟正黑體" pitchFamily="34" charset="-120"/>
                <a:ea typeface="微軟正黑體" pitchFamily="34" charset="-120"/>
              </a:rPr>
              <a:t>3.</a:t>
            </a:r>
            <a:r>
              <a:rPr lang="zh-TW" altLang="en-US" sz="2800" dirty="0" smtClean="0">
                <a:latin typeface="微軟正黑體" pitchFamily="34" charset="-120"/>
                <a:ea typeface="微軟正黑體" pitchFamily="34" charset="-120"/>
              </a:rPr>
              <a:t>通過族語高級以上者，記功一次。</a:t>
            </a:r>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3741446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571500" y="1"/>
            <a:ext cx="8286750" cy="1339454"/>
          </a:xfrm>
        </p:spPr>
        <p:txBody>
          <a:bodyPr/>
          <a:lstStyle/>
          <a:p>
            <a:pPr eaLnBrk="1" hangingPunct="1"/>
            <a:r>
              <a:rPr lang="zh-TW" altLang="en-US" sz="4000" b="1" dirty="0" smtClean="0">
                <a:solidFill>
                  <a:srgbClr val="C00000"/>
                </a:solidFill>
                <a:ea typeface="標楷體" pitchFamily="65" charset="-120"/>
              </a:rPr>
              <a:t>     </a:t>
            </a:r>
            <a:r>
              <a:rPr lang="zh-TW" altLang="en-US" sz="4000" b="1" dirty="0" smtClean="0">
                <a:solidFill>
                  <a:srgbClr val="0070C0"/>
                </a:solidFill>
                <a:ea typeface="標楷體" pitchFamily="65" charset="-120"/>
              </a:rPr>
              <a:t> </a:t>
            </a:r>
            <a:r>
              <a:rPr lang="zh-TW" altLang="en-US" sz="4000" dirty="0" smtClean="0">
                <a:solidFill>
                  <a:srgbClr val="C00000"/>
                </a:solidFill>
                <a:latin typeface="微軟正黑體" pitchFamily="34" charset="-120"/>
                <a:ea typeface="微軟正黑體" pitchFamily="34" charset="-120"/>
              </a:rPr>
              <a:t>通過語言能力認證給予獎勵</a:t>
            </a:r>
            <a:r>
              <a:rPr lang="en-US" altLang="zh-TW" sz="2400" dirty="0" smtClean="0">
                <a:solidFill>
                  <a:srgbClr val="C00000"/>
                </a:solidFill>
                <a:latin typeface="微軟正黑體" pitchFamily="34" charset="-120"/>
                <a:ea typeface="微軟正黑體" pitchFamily="34" charset="-120"/>
              </a:rPr>
              <a:t>(5/5)</a:t>
            </a:r>
            <a:endParaRPr lang="zh-TW" altLang="en-US" sz="2400" dirty="0" smtClean="0">
              <a:solidFill>
                <a:srgbClr val="C00000"/>
              </a:solidFill>
              <a:latin typeface="微軟正黑體" pitchFamily="34" charset="-120"/>
              <a:ea typeface="微軟正黑體" pitchFamily="34" charset="-120"/>
            </a:endParaRPr>
          </a:p>
        </p:txBody>
      </p:sp>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714499" y="1437085"/>
            <a:ext cx="7724775" cy="3394472"/>
          </a:xfrm>
        </p:spPr>
        <p:txBody>
          <a:bodyPr/>
          <a:lstStyle/>
          <a:p>
            <a:pPr marL="0" indent="0">
              <a:buNone/>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四</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通過國立成功大學全民台語認證測驗：</a:t>
            </a:r>
          </a:p>
          <a:p>
            <a:pPr marL="0" indent="0">
              <a:buNone/>
            </a:pPr>
            <a:r>
              <a:rPr lang="en-US" altLang="zh-TW" sz="2800" dirty="0" smtClean="0">
                <a:latin typeface="微軟正黑體" pitchFamily="34" charset="-120"/>
                <a:ea typeface="微軟正黑體" pitchFamily="34" charset="-120"/>
              </a:rPr>
              <a:t>1.</a:t>
            </a:r>
            <a:r>
              <a:rPr lang="zh-TW" altLang="en-US" sz="2800" dirty="0" smtClean="0">
                <a:latin typeface="微軟正黑體" pitchFamily="34" charset="-120"/>
                <a:ea typeface="微軟正黑體" pitchFamily="34" charset="-120"/>
              </a:rPr>
              <a:t>通過台語</a:t>
            </a:r>
            <a:r>
              <a:rPr lang="en-US" altLang="zh-TW" sz="2800" dirty="0" smtClean="0">
                <a:latin typeface="微軟正黑體" pitchFamily="34" charset="-120"/>
                <a:ea typeface="微軟正黑體" pitchFamily="34" charset="-120"/>
              </a:rPr>
              <a:t>A2</a:t>
            </a:r>
            <a:r>
              <a:rPr lang="zh-TW" altLang="en-US" sz="2800" dirty="0" smtClean="0">
                <a:latin typeface="微軟正黑體" pitchFamily="34" charset="-120"/>
                <a:ea typeface="微軟正黑體" pitchFamily="34" charset="-120"/>
              </a:rPr>
              <a:t>初級者，敘嘉獎一次。</a:t>
            </a:r>
          </a:p>
          <a:p>
            <a:pPr marL="0" indent="0">
              <a:buNone/>
            </a:pPr>
            <a:r>
              <a:rPr lang="en-US" altLang="zh-TW"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通過台語</a:t>
            </a:r>
            <a:r>
              <a:rPr lang="en-US" altLang="zh-TW" sz="2800" dirty="0" smtClean="0">
                <a:latin typeface="微軟正黑體" pitchFamily="34" charset="-120"/>
                <a:ea typeface="微軟正黑體" pitchFamily="34" charset="-120"/>
              </a:rPr>
              <a:t>B1</a:t>
            </a:r>
            <a:r>
              <a:rPr lang="zh-TW" altLang="en-US" sz="2800" dirty="0" smtClean="0">
                <a:latin typeface="微軟正黑體" pitchFamily="34" charset="-120"/>
                <a:ea typeface="微軟正黑體" pitchFamily="34" charset="-120"/>
              </a:rPr>
              <a:t>中級者，敘嘉獎二次。</a:t>
            </a:r>
          </a:p>
          <a:p>
            <a:pPr marL="0" indent="0">
              <a:buNone/>
            </a:pPr>
            <a:r>
              <a:rPr lang="en-US" altLang="zh-TW" sz="2800" dirty="0" smtClean="0">
                <a:latin typeface="微軟正黑體" pitchFamily="34" charset="-120"/>
                <a:ea typeface="微軟正黑體" pitchFamily="34" charset="-120"/>
              </a:rPr>
              <a:t>3.</a:t>
            </a:r>
            <a:r>
              <a:rPr lang="zh-TW" altLang="en-US" sz="2800" dirty="0" smtClean="0">
                <a:latin typeface="微軟正黑體" pitchFamily="34" charset="-120"/>
                <a:ea typeface="微軟正黑體" pitchFamily="34" charset="-120"/>
              </a:rPr>
              <a:t>通過台語</a:t>
            </a:r>
            <a:r>
              <a:rPr lang="en-US" altLang="zh-TW" sz="2800" dirty="0" smtClean="0">
                <a:latin typeface="微軟正黑體" pitchFamily="34" charset="-120"/>
                <a:ea typeface="微軟正黑體" pitchFamily="34" charset="-120"/>
              </a:rPr>
              <a:t>B2</a:t>
            </a:r>
            <a:r>
              <a:rPr lang="zh-TW" altLang="en-US" sz="2800" dirty="0" smtClean="0">
                <a:latin typeface="微軟正黑體" pitchFamily="34" charset="-120"/>
                <a:ea typeface="微軟正黑體" pitchFamily="34" charset="-120"/>
              </a:rPr>
              <a:t>中高級以上者，記功一次。</a:t>
            </a:r>
            <a:endParaRPr lang="en-US" altLang="zh-TW" sz="2800" dirty="0" smtClean="0">
              <a:latin typeface="微軟正黑體" pitchFamily="34" charset="-120"/>
              <a:ea typeface="微軟正黑體" pitchFamily="34" charset="-120"/>
            </a:endParaRPr>
          </a:p>
          <a:p>
            <a:pPr marL="0" indent="0">
              <a:buNone/>
            </a:pPr>
            <a:endParaRPr lang="en-US" altLang="zh-TW" sz="2800" dirty="0">
              <a:latin typeface="微軟正黑體" pitchFamily="34" charset="-120"/>
              <a:ea typeface="微軟正黑體" pitchFamily="34" charset="-120"/>
            </a:endParaRPr>
          </a:p>
          <a:p>
            <a:pPr marL="0" indent="0">
              <a:buNone/>
            </a:pPr>
            <a:r>
              <a:rPr lang="zh-TW" altLang="en-US" sz="2800" dirty="0" smtClean="0">
                <a:solidFill>
                  <a:srgbClr val="C00000"/>
                </a:solidFill>
                <a:latin typeface="微軟正黑體" pitchFamily="34" charset="-120"/>
                <a:ea typeface="微軟正黑體" pitchFamily="34" charset="-120"/>
              </a:rPr>
              <a:t>前四款相同語言別及等級之獎勵，以一次為限。</a:t>
            </a:r>
          </a:p>
        </p:txBody>
      </p:sp>
    </p:spTree>
    <p:extLst>
      <p:ext uri="{BB962C8B-B14F-4D97-AF65-F5344CB8AC3E}">
        <p14:creationId xmlns:p14="http://schemas.microsoft.com/office/powerpoint/2010/main" val="1532904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485775" y="133350"/>
            <a:ext cx="8877300" cy="1339454"/>
          </a:xfrm>
        </p:spPr>
        <p:txBody>
          <a:bodyPr/>
          <a:lstStyle/>
          <a:p>
            <a:pPr eaLnBrk="1" hangingPunct="1"/>
            <a:r>
              <a:rPr lang="zh-TW" altLang="en-US" sz="3200" b="1" dirty="0" smtClean="0">
                <a:solidFill>
                  <a:srgbClr val="C00000"/>
                </a:solidFill>
                <a:ea typeface="標楷體" pitchFamily="65" charset="-120"/>
              </a:rPr>
              <a:t>         </a:t>
            </a:r>
            <a:r>
              <a:rPr lang="zh-TW" altLang="en-US" sz="3200" dirty="0" smtClean="0">
                <a:solidFill>
                  <a:srgbClr val="C00000"/>
                </a:solidFill>
                <a:latin typeface="微軟正黑體" pitchFamily="34" charset="-120"/>
                <a:ea typeface="微軟正黑體" pitchFamily="34" charset="-120"/>
              </a:rPr>
              <a:t>由認證合格之現職教師實際教授</a:t>
            </a:r>
            <a:r>
              <a:rPr lang="en-US" altLang="zh-TW" sz="3200" dirty="0" smtClean="0">
                <a:solidFill>
                  <a:srgbClr val="C00000"/>
                </a:solidFill>
                <a:latin typeface="微軟正黑體" pitchFamily="34" charset="-120"/>
                <a:ea typeface="微軟正黑體" pitchFamily="34" charset="-120"/>
              </a:rPr>
              <a:t/>
            </a:r>
            <a:br>
              <a:rPr lang="en-US" altLang="zh-TW" sz="3200" dirty="0" smtClean="0">
                <a:solidFill>
                  <a:srgbClr val="C00000"/>
                </a:solidFill>
                <a:latin typeface="微軟正黑體" pitchFamily="34" charset="-120"/>
                <a:ea typeface="微軟正黑體" pitchFamily="34" charset="-120"/>
              </a:rPr>
            </a:br>
            <a:r>
              <a:rPr lang="zh-TW" altLang="en-US" sz="3200" dirty="0" smtClean="0">
                <a:solidFill>
                  <a:srgbClr val="C00000"/>
                </a:solidFill>
                <a:latin typeface="微軟正黑體" pitchFamily="34" charset="-120"/>
                <a:ea typeface="微軟正黑體" pitchFamily="34" charset="-120"/>
              </a:rPr>
              <a:t>本土語文課程</a:t>
            </a:r>
          </a:p>
        </p:txBody>
      </p:sp>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933450" y="1872853"/>
            <a:ext cx="7839075" cy="3051572"/>
          </a:xfrm>
        </p:spPr>
        <p:txBody>
          <a:bodyPr/>
          <a:lstStyle/>
          <a:p>
            <a:pPr marL="0" indent="0">
              <a:lnSpc>
                <a:spcPts val="2700"/>
              </a:lnSpc>
              <a:buNone/>
            </a:pPr>
            <a:r>
              <a:rPr lang="zh-TW" altLang="zh-TW" sz="2000" dirty="0">
                <a:latin typeface="微軟正黑體" pitchFamily="34" charset="-120"/>
                <a:ea typeface="微軟正黑體" pitchFamily="34" charset="-120"/>
              </a:rPr>
              <a:t>獎勵標準如下</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擇一辦理</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a:t>
            </a:r>
          </a:p>
          <a:p>
            <a:pPr>
              <a:lnSpc>
                <a:spcPts val="2700"/>
              </a:lnSpc>
            </a:pP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一</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全校授課節數比例達</a:t>
            </a:r>
            <a:r>
              <a:rPr lang="zh-TW" altLang="zh-TW" sz="2000" dirty="0" smtClean="0">
                <a:latin typeface="微軟正黑體" pitchFamily="34" charset="-120"/>
                <a:ea typeface="微軟正黑體" pitchFamily="34" charset="-120"/>
              </a:rPr>
              <a:t>百分之五十者</a:t>
            </a:r>
            <a:r>
              <a:rPr lang="zh-TW" altLang="zh-TW" sz="2000" dirty="0">
                <a:latin typeface="微軟正黑體" pitchFamily="34" charset="-120"/>
                <a:ea typeface="微軟正黑體" pitchFamily="34" charset="-120"/>
              </a:rPr>
              <a:t>，授課教師滿一學年嘉獎</a:t>
            </a:r>
            <a:r>
              <a:rPr lang="zh-TW" altLang="zh-TW" sz="2000" dirty="0" smtClean="0">
                <a:latin typeface="微軟正黑體" pitchFamily="34" charset="-120"/>
                <a:ea typeface="微軟正黑體" pitchFamily="34" charset="-120"/>
              </a:rPr>
              <a:t>一次；學校</a:t>
            </a:r>
            <a:r>
              <a:rPr lang="zh-TW" altLang="zh-TW" sz="2000" dirty="0">
                <a:latin typeface="微軟正黑體" pitchFamily="34" charset="-120"/>
                <a:ea typeface="微軟正黑體" pitchFamily="34" charset="-120"/>
              </a:rPr>
              <a:t>相關業務推動人員（可含校長）核予二人各嘉獎一次。</a:t>
            </a:r>
          </a:p>
          <a:p>
            <a:pPr>
              <a:lnSpc>
                <a:spcPts val="2700"/>
              </a:lnSpc>
            </a:pPr>
            <a:r>
              <a:rPr lang="en-US" altLang="zh-TW" sz="2000" dirty="0" smtClean="0">
                <a:latin typeface="微軟正黑體" pitchFamily="34" charset="-120"/>
                <a:ea typeface="微軟正黑體" pitchFamily="34" charset="-120"/>
              </a:rPr>
              <a:t>( </a:t>
            </a:r>
            <a:r>
              <a:rPr lang="zh-TW" altLang="zh-TW" sz="2000" dirty="0">
                <a:latin typeface="微軟正黑體" pitchFamily="34" charset="-120"/>
                <a:ea typeface="微軟正黑體" pitchFamily="34" charset="-120"/>
              </a:rPr>
              <a:t>二</a:t>
            </a:r>
            <a:r>
              <a:rPr lang="en-US" altLang="zh-TW" sz="2000" dirty="0">
                <a:latin typeface="微軟正黑體" pitchFamily="34" charset="-120"/>
                <a:ea typeface="微軟正黑體" pitchFamily="34" charset="-120"/>
              </a:rPr>
              <a:t>) </a:t>
            </a:r>
            <a:r>
              <a:rPr lang="zh-TW" altLang="zh-TW" sz="2000" dirty="0">
                <a:latin typeface="微軟正黑體" pitchFamily="34" charset="-120"/>
                <a:ea typeface="微軟正黑體" pitchFamily="34" charset="-120"/>
              </a:rPr>
              <a:t>全校授課節數比例較去年增加者，授課教師滿一學年嘉獎一次；學校相關業務推動人員（可含校長）核予二人各嘉獎一次。</a:t>
            </a:r>
          </a:p>
          <a:p>
            <a:pPr>
              <a:lnSpc>
                <a:spcPts val="2700"/>
              </a:lnSpc>
            </a:pP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三</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全校授課節數比例達百分之一百者，授課教師滿一學年記功一次；學校相關業務推動人員（可含校長）核予二人各記功一次。</a:t>
            </a:r>
          </a:p>
        </p:txBody>
      </p:sp>
    </p:spTree>
    <p:extLst>
      <p:ext uri="{BB962C8B-B14F-4D97-AF65-F5344CB8AC3E}">
        <p14:creationId xmlns:p14="http://schemas.microsoft.com/office/powerpoint/2010/main" val="1532904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1238250" y="0"/>
            <a:ext cx="8286750" cy="1339454"/>
          </a:xfrm>
        </p:spPr>
        <p:txBody>
          <a:bodyPr/>
          <a:lstStyle/>
          <a:p>
            <a:pPr eaLnBrk="1" hangingPunct="1"/>
            <a:r>
              <a:rPr lang="zh-TW" altLang="en-US" sz="3200" dirty="0" smtClean="0">
                <a:solidFill>
                  <a:srgbClr val="C00000"/>
                </a:solidFill>
                <a:latin typeface="微軟正黑體" pitchFamily="34" charset="-120"/>
                <a:ea typeface="微軟正黑體" pitchFamily="34" charset="-120"/>
              </a:rPr>
              <a:t>學校相關人員協助學生參加基礎級以上</a:t>
            </a:r>
            <a:r>
              <a:rPr lang="en-US" altLang="zh-TW" sz="3200" dirty="0" smtClean="0">
                <a:solidFill>
                  <a:srgbClr val="C00000"/>
                </a:solidFill>
                <a:latin typeface="微軟正黑體" pitchFamily="34" charset="-120"/>
                <a:ea typeface="微軟正黑體" pitchFamily="34" charset="-120"/>
              </a:rPr>
              <a:t/>
            </a:r>
            <a:br>
              <a:rPr lang="en-US" altLang="zh-TW" sz="3200" dirty="0" smtClean="0">
                <a:solidFill>
                  <a:srgbClr val="C00000"/>
                </a:solidFill>
                <a:latin typeface="微軟正黑體" pitchFamily="34" charset="-120"/>
                <a:ea typeface="微軟正黑體" pitchFamily="34" charset="-120"/>
              </a:rPr>
            </a:br>
            <a:r>
              <a:rPr lang="zh-TW" altLang="en-US" sz="3200" dirty="0" smtClean="0">
                <a:solidFill>
                  <a:srgbClr val="C00000"/>
                </a:solidFill>
                <a:latin typeface="微軟正黑體" pitchFamily="34" charset="-120"/>
                <a:ea typeface="微軟正黑體" pitchFamily="34" charset="-120"/>
              </a:rPr>
              <a:t>本土語言認證獎勵方式 </a:t>
            </a:r>
            <a:r>
              <a:rPr lang="en-US" altLang="zh-TW" sz="2400" dirty="0" smtClean="0">
                <a:solidFill>
                  <a:srgbClr val="C00000"/>
                </a:solidFill>
                <a:latin typeface="微軟正黑體" pitchFamily="34" charset="-120"/>
                <a:ea typeface="微軟正黑體" pitchFamily="34" charset="-120"/>
              </a:rPr>
              <a:t>(1/2)</a:t>
            </a:r>
            <a:endParaRPr lang="zh-TW" altLang="en-US" sz="2400" dirty="0" smtClean="0">
              <a:solidFill>
                <a:srgbClr val="C00000"/>
              </a:solidFill>
              <a:latin typeface="微軟正黑體" pitchFamily="34" charset="-120"/>
              <a:ea typeface="微軟正黑體" pitchFamily="34" charset="-120"/>
            </a:endParaRPr>
          </a:p>
        </p:txBody>
      </p:sp>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419225" y="1749028"/>
            <a:ext cx="7724775" cy="3394472"/>
          </a:xfrm>
        </p:spPr>
        <p:txBody>
          <a:bodyPr/>
          <a:lstStyle/>
          <a:p>
            <a:pPr marL="0" indent="0">
              <a:lnSpc>
                <a:spcPts val="3800"/>
              </a:lnSpc>
              <a:buNone/>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一</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客語</a:t>
            </a:r>
            <a:endParaRPr lang="en-US" altLang="zh-TW" sz="2800" dirty="0" smtClean="0">
              <a:latin typeface="微軟正黑體" pitchFamily="34" charset="-120"/>
              <a:ea typeface="微軟正黑體" pitchFamily="34" charset="-120"/>
            </a:endParaRPr>
          </a:p>
          <a:p>
            <a:pPr marL="0" indent="0">
              <a:lnSpc>
                <a:spcPts val="3800"/>
              </a:lnSpc>
              <a:buNone/>
            </a:pPr>
            <a:r>
              <a:rPr lang="zh-TW" altLang="en-US" sz="2800" dirty="0" smtClean="0">
                <a:latin typeface="微軟正黑體" pitchFamily="34" charset="-120"/>
                <a:ea typeface="微軟正黑體" pitchFamily="34" charset="-120"/>
              </a:rPr>
              <a:t>      依照「客家委員會獎勵國民中小學學校參加</a:t>
            </a:r>
            <a:endParaRPr lang="en-US" altLang="zh-TW" sz="2800" dirty="0" smtClean="0">
              <a:latin typeface="微軟正黑體" pitchFamily="34" charset="-120"/>
              <a:ea typeface="微軟正黑體" pitchFamily="34" charset="-120"/>
            </a:endParaRPr>
          </a:p>
          <a:p>
            <a:pPr marL="0" indent="0">
              <a:lnSpc>
                <a:spcPts val="3800"/>
              </a:lnSpc>
              <a:buNone/>
            </a:pPr>
            <a:r>
              <a:rPr lang="en-US" altLang="zh-TW" sz="2800" dirty="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  客語能力認證績優作業要點」辦理。</a:t>
            </a:r>
          </a:p>
          <a:p>
            <a:pPr marL="0" indent="0">
              <a:lnSpc>
                <a:spcPts val="3800"/>
              </a:lnSpc>
              <a:buNone/>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二</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閩南語及原住民族語。</a:t>
            </a:r>
          </a:p>
        </p:txBody>
      </p:sp>
    </p:spTree>
    <p:extLst>
      <p:ext uri="{BB962C8B-B14F-4D97-AF65-F5344CB8AC3E}">
        <p14:creationId xmlns:p14="http://schemas.microsoft.com/office/powerpoint/2010/main" val="2720911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a:xfrm>
            <a:off x="1238250" y="0"/>
            <a:ext cx="8286750" cy="1339454"/>
          </a:xfrm>
        </p:spPr>
        <p:txBody>
          <a:bodyPr/>
          <a:lstStyle/>
          <a:p>
            <a:pPr eaLnBrk="1" hangingPunct="1"/>
            <a:r>
              <a:rPr lang="zh-TW" altLang="en-US" sz="3200" dirty="0" smtClean="0">
                <a:solidFill>
                  <a:srgbClr val="C00000"/>
                </a:solidFill>
                <a:latin typeface="微軟正黑體" pitchFamily="34" charset="-120"/>
                <a:ea typeface="微軟正黑體" pitchFamily="34" charset="-120"/>
              </a:rPr>
              <a:t>學校相關人員協助學生參加基礎級以上</a:t>
            </a:r>
            <a:r>
              <a:rPr lang="en-US" altLang="zh-TW" sz="3200" dirty="0" smtClean="0">
                <a:solidFill>
                  <a:srgbClr val="C00000"/>
                </a:solidFill>
                <a:latin typeface="微軟正黑體" pitchFamily="34" charset="-120"/>
                <a:ea typeface="微軟正黑體" pitchFamily="34" charset="-120"/>
              </a:rPr>
              <a:t/>
            </a:r>
            <a:br>
              <a:rPr lang="en-US" altLang="zh-TW" sz="3200" dirty="0" smtClean="0">
                <a:solidFill>
                  <a:srgbClr val="C00000"/>
                </a:solidFill>
                <a:latin typeface="微軟正黑體" pitchFamily="34" charset="-120"/>
                <a:ea typeface="微軟正黑體" pitchFamily="34" charset="-120"/>
              </a:rPr>
            </a:br>
            <a:r>
              <a:rPr lang="zh-TW" altLang="en-US" sz="3200" dirty="0" smtClean="0">
                <a:solidFill>
                  <a:srgbClr val="C00000"/>
                </a:solidFill>
                <a:latin typeface="微軟正黑體" pitchFamily="34" charset="-120"/>
                <a:ea typeface="微軟正黑體" pitchFamily="34" charset="-120"/>
              </a:rPr>
              <a:t>本土語言認證獎勵方式 </a:t>
            </a:r>
            <a:r>
              <a:rPr lang="en-US" altLang="zh-TW" sz="2400" dirty="0" smtClean="0">
                <a:solidFill>
                  <a:srgbClr val="C00000"/>
                </a:solidFill>
                <a:latin typeface="微軟正黑體" pitchFamily="34" charset="-120"/>
                <a:ea typeface="微軟正黑體" pitchFamily="34" charset="-120"/>
              </a:rPr>
              <a:t>(2/2)</a:t>
            </a:r>
            <a:endParaRPr lang="zh-TW" altLang="en-US" sz="2400" dirty="0" smtClean="0">
              <a:solidFill>
                <a:srgbClr val="C00000"/>
              </a:solidFill>
              <a:latin typeface="微軟正黑體" pitchFamily="34" charset="-120"/>
              <a:ea typeface="微軟正黑體" pitchFamily="34" charset="-120"/>
            </a:endParaRPr>
          </a:p>
        </p:txBody>
      </p:sp>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304926" y="1320402"/>
            <a:ext cx="7924800" cy="3823098"/>
          </a:xfrm>
        </p:spPr>
        <p:txBody>
          <a:bodyPr/>
          <a:lstStyle/>
          <a:p>
            <a:r>
              <a:rPr lang="en-US" altLang="zh-TW" sz="2000" b="1" dirty="0">
                <a:latin typeface="微軟正黑體" pitchFamily="34" charset="-120"/>
                <a:ea typeface="微軟正黑體" pitchFamily="34" charset="-120"/>
              </a:rPr>
              <a:t>(</a:t>
            </a:r>
            <a:r>
              <a:rPr lang="zh-TW" altLang="zh-TW" sz="2000" b="1" dirty="0">
                <a:latin typeface="微軟正黑體" pitchFamily="34" charset="-120"/>
                <a:ea typeface="微軟正黑體" pitchFamily="34" charset="-120"/>
              </a:rPr>
              <a:t>二</a:t>
            </a:r>
            <a:r>
              <a:rPr lang="en-US" altLang="zh-TW" sz="2000" b="1" dirty="0">
                <a:latin typeface="微軟正黑體" pitchFamily="34" charset="-120"/>
                <a:ea typeface="微軟正黑體" pitchFamily="34" charset="-120"/>
              </a:rPr>
              <a:t>)</a:t>
            </a:r>
            <a:r>
              <a:rPr lang="zh-TW" altLang="zh-TW" sz="2000" b="1" dirty="0">
                <a:latin typeface="微軟正黑體" pitchFamily="34" charset="-120"/>
                <a:ea typeface="微軟正黑體" pitchFamily="34" charset="-120"/>
              </a:rPr>
              <a:t>閩南語及原住民族語獎勵標準：</a:t>
            </a:r>
          </a:p>
          <a:p>
            <a:pPr marL="0" indent="0">
              <a:buNone/>
            </a:pPr>
            <a:r>
              <a:rPr lang="en-US" altLang="zh-TW" sz="1600" dirty="0">
                <a:latin typeface="微軟正黑體" pitchFamily="34" charset="-120"/>
                <a:ea typeface="微軟正黑體" pitchFamily="34" charset="-120"/>
              </a:rPr>
              <a:t> </a:t>
            </a:r>
            <a:r>
              <a:rPr lang="en-US" altLang="zh-TW" sz="1800" b="1" dirty="0">
                <a:latin typeface="微軟正黑體" pitchFamily="34" charset="-120"/>
                <a:ea typeface="微軟正黑體" pitchFamily="34" charset="-120"/>
              </a:rPr>
              <a:t>1.</a:t>
            </a:r>
            <a:r>
              <a:rPr lang="zh-TW" altLang="zh-TW" sz="1800" b="1" dirty="0">
                <a:latin typeface="微軟正黑體" pitchFamily="34" charset="-120"/>
                <a:ea typeface="微軟正黑體" pitchFamily="34" charset="-120"/>
              </a:rPr>
              <a:t>獎勵學校類型：</a:t>
            </a:r>
          </a:p>
          <a:p>
            <a:r>
              <a:rPr lang="en-US" altLang="zh-TW" sz="1600" dirty="0">
                <a:latin typeface="微軟正黑體" pitchFamily="34" charset="-120"/>
                <a:ea typeface="微軟正黑體" pitchFamily="34" charset="-120"/>
              </a:rPr>
              <a:t>(1</a:t>
            </a:r>
            <a:r>
              <a:rPr lang="en-US" altLang="zh-TW" sz="1600" dirty="0" smtClean="0">
                <a:latin typeface="微軟正黑體" pitchFamily="34" charset="-120"/>
                <a:ea typeface="微軟正黑體" pitchFamily="34" charset="-120"/>
              </a:rPr>
              <a:t>)</a:t>
            </a:r>
            <a:r>
              <a:rPr lang="zh-TW" altLang="zh-TW" sz="1600" dirty="0" smtClean="0">
                <a:latin typeface="微軟正黑體" pitchFamily="34" charset="-120"/>
                <a:ea typeface="微軟正黑體" pitchFamily="34" charset="-120"/>
              </a:rPr>
              <a:t>學生</a:t>
            </a:r>
            <a:r>
              <a:rPr lang="zh-TW" altLang="zh-TW" sz="1600" dirty="0">
                <a:latin typeface="微軟正黑體" pitchFamily="34" charset="-120"/>
                <a:ea typeface="微軟正黑體" pitchFamily="34" charset="-120"/>
              </a:rPr>
              <a:t>總人數未達一千人之學校，學生報名語言能力認證考試人數達</a:t>
            </a:r>
            <a:r>
              <a:rPr lang="zh-TW" altLang="zh-TW" sz="1600" dirty="0" smtClean="0">
                <a:latin typeface="微軟正黑體" pitchFamily="34" charset="-120"/>
                <a:ea typeface="微軟正黑體" pitchFamily="34" charset="-120"/>
              </a:rPr>
              <a:t>報名時</a:t>
            </a:r>
            <a:r>
              <a:rPr lang="zh-TW" altLang="zh-TW" sz="1600" dirty="0">
                <a:latin typeface="微軟正黑體" pitchFamily="34" charset="-120"/>
                <a:ea typeface="微軟正黑體" pitchFamily="34" charset="-120"/>
              </a:rPr>
              <a:t>該校學生總人數百分之十。</a:t>
            </a:r>
          </a:p>
          <a:p>
            <a:r>
              <a:rPr lang="en-US" altLang="zh-TW" sz="1600" dirty="0">
                <a:latin typeface="微軟正黑體" pitchFamily="34" charset="-120"/>
                <a:ea typeface="微軟正黑體" pitchFamily="34" charset="-120"/>
              </a:rPr>
              <a:t>(2</a:t>
            </a:r>
            <a:r>
              <a:rPr lang="en-US" altLang="zh-TW" sz="1600" dirty="0" smtClean="0">
                <a:latin typeface="微軟正黑體" pitchFamily="34" charset="-120"/>
                <a:ea typeface="微軟正黑體" pitchFamily="34" charset="-120"/>
              </a:rPr>
              <a:t>)</a:t>
            </a:r>
            <a:r>
              <a:rPr lang="zh-TW" altLang="zh-TW" sz="1600" dirty="0" smtClean="0">
                <a:latin typeface="微軟正黑體" pitchFamily="34" charset="-120"/>
                <a:ea typeface="微軟正黑體" pitchFamily="34" charset="-120"/>
              </a:rPr>
              <a:t>學生</a:t>
            </a:r>
            <a:r>
              <a:rPr lang="zh-TW" altLang="zh-TW" sz="1600" dirty="0">
                <a:latin typeface="微軟正黑體" pitchFamily="34" charset="-120"/>
                <a:ea typeface="微軟正黑體" pitchFamily="34" charset="-120"/>
              </a:rPr>
              <a:t>總人數達一千人以上之學校，學生報名語言能力認證考試人數達報名時該校學生總人數百分之八。</a:t>
            </a:r>
          </a:p>
          <a:p>
            <a:pPr marL="0" indent="0">
              <a:buNone/>
            </a:pPr>
            <a:r>
              <a:rPr lang="en-US" altLang="zh-TW" sz="1800" b="1" dirty="0" smtClean="0">
                <a:latin typeface="微軟正黑體" pitchFamily="34" charset="-120"/>
                <a:ea typeface="微軟正黑體" pitchFamily="34" charset="-120"/>
              </a:rPr>
              <a:t>2</a:t>
            </a:r>
            <a:r>
              <a:rPr lang="en-US" altLang="zh-TW" sz="1800" b="1" dirty="0">
                <a:latin typeface="微軟正黑體" pitchFamily="34" charset="-120"/>
                <a:ea typeface="微軟正黑體" pitchFamily="34" charset="-120"/>
              </a:rPr>
              <a:t>. </a:t>
            </a:r>
            <a:r>
              <a:rPr lang="zh-TW" altLang="zh-TW" sz="1800" b="1" dirty="0">
                <a:latin typeface="微軟正黑體" pitchFamily="34" charset="-120"/>
                <a:ea typeface="微軟正黑體" pitchFamily="34" charset="-120"/>
              </a:rPr>
              <a:t>學生通過合格比例達下列標準之獎勵內容：</a:t>
            </a:r>
          </a:p>
          <a:p>
            <a:r>
              <a:rPr lang="en-US" altLang="zh-TW" sz="1600" dirty="0">
                <a:latin typeface="微軟正黑體" pitchFamily="34" charset="-120"/>
                <a:ea typeface="微軟正黑體" pitchFamily="34" charset="-120"/>
              </a:rPr>
              <a:t>(1</a:t>
            </a:r>
            <a:r>
              <a:rPr lang="en-US" altLang="zh-TW" sz="1600" dirty="0" smtClean="0">
                <a:latin typeface="微軟正黑體" pitchFamily="34" charset="-120"/>
                <a:ea typeface="微軟正黑體" pitchFamily="34" charset="-120"/>
              </a:rPr>
              <a:t>)</a:t>
            </a:r>
            <a:r>
              <a:rPr lang="zh-TW" altLang="zh-TW" sz="1600" dirty="0" smtClean="0">
                <a:latin typeface="微軟正黑體" pitchFamily="34" charset="-120"/>
                <a:ea typeface="微軟正黑體" pitchFamily="34" charset="-120"/>
              </a:rPr>
              <a:t>通過</a:t>
            </a:r>
            <a:r>
              <a:rPr lang="zh-TW" altLang="zh-TW" sz="1600" dirty="0">
                <a:latin typeface="微軟正黑體" pitchFamily="34" charset="-120"/>
                <a:ea typeface="微軟正黑體" pitchFamily="34" charset="-120"/>
              </a:rPr>
              <a:t>合格比例在百分之二十以上，未達百分之三十者，校長、指導老師及有功承辦人員，各敘嘉獎一次。</a:t>
            </a:r>
          </a:p>
          <a:p>
            <a:r>
              <a:rPr lang="en-US" altLang="zh-TW" sz="1600" dirty="0">
                <a:latin typeface="微軟正黑體" pitchFamily="34" charset="-120"/>
                <a:ea typeface="微軟正黑體" pitchFamily="34" charset="-120"/>
              </a:rPr>
              <a:t>(2</a:t>
            </a:r>
            <a:r>
              <a:rPr lang="en-US" altLang="zh-TW" sz="1600" dirty="0" smtClean="0">
                <a:latin typeface="微軟正黑體" pitchFamily="34" charset="-120"/>
                <a:ea typeface="微軟正黑體" pitchFamily="34" charset="-120"/>
              </a:rPr>
              <a:t>)</a:t>
            </a:r>
            <a:r>
              <a:rPr lang="zh-TW" altLang="zh-TW" sz="1600" dirty="0" smtClean="0">
                <a:latin typeface="微軟正黑體" pitchFamily="34" charset="-120"/>
                <a:ea typeface="微軟正黑體" pitchFamily="34" charset="-120"/>
              </a:rPr>
              <a:t>通過</a:t>
            </a:r>
            <a:r>
              <a:rPr lang="zh-TW" altLang="zh-TW" sz="1600" dirty="0">
                <a:latin typeface="微軟正黑體" pitchFamily="34" charset="-120"/>
                <a:ea typeface="微軟正黑體" pitchFamily="34" charset="-120"/>
              </a:rPr>
              <a:t>合格比例在百分之三十以上，未達百分之四十者，校長、指導老師及有功承辦人員，各敘嘉獎二次。</a:t>
            </a:r>
          </a:p>
          <a:p>
            <a:r>
              <a:rPr lang="en-US" altLang="zh-TW" sz="1600" dirty="0">
                <a:latin typeface="微軟正黑體" pitchFamily="34" charset="-120"/>
                <a:ea typeface="微軟正黑體" pitchFamily="34" charset="-120"/>
              </a:rPr>
              <a:t>(3)</a:t>
            </a:r>
            <a:r>
              <a:rPr lang="zh-TW" altLang="zh-TW" sz="1600" dirty="0">
                <a:latin typeface="微軟正黑體" pitchFamily="34" charset="-120"/>
                <a:ea typeface="微軟正黑體" pitchFamily="34" charset="-120"/>
              </a:rPr>
              <a:t>通過合格比例在百分之四十以上者，校長、指導老師及有功承辦人員，各記功一次。</a:t>
            </a:r>
          </a:p>
        </p:txBody>
      </p:sp>
    </p:spTree>
    <p:extLst>
      <p:ext uri="{BB962C8B-B14F-4D97-AF65-F5344CB8AC3E}">
        <p14:creationId xmlns:p14="http://schemas.microsoft.com/office/powerpoint/2010/main" val="253278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圖片 6">
            <a:extLst>
              <a:ext uri="{FF2B5EF4-FFF2-40B4-BE49-F238E27FC236}">
                <a16:creationId xmlns:a16="http://schemas.microsoft.com/office/drawing/2014/main" xmlns="" id="{7F9AE223-33AA-C5E7-DB6F-F5470C37599D}"/>
              </a:ext>
            </a:extLst>
          </p:cNvPr>
          <p:cNvPicPr>
            <a:picLocks noChangeAspect="1"/>
          </p:cNvPicPr>
          <p:nvPr/>
        </p:nvPicPr>
        <p:blipFill>
          <a:blip r:embed="rId3"/>
          <a:stretch>
            <a:fillRect/>
          </a:stretch>
        </p:blipFill>
        <p:spPr>
          <a:xfrm rot="10800000">
            <a:off x="6960480" y="-1"/>
            <a:ext cx="2169229" cy="5143500"/>
          </a:xfrm>
          <a:prstGeom prst="rect">
            <a:avLst/>
          </a:prstGeom>
        </p:spPr>
      </p:pic>
      <p:sp>
        <p:nvSpPr>
          <p:cNvPr id="200" name="Google Shape;200;p34"/>
          <p:cNvSpPr/>
          <p:nvPr/>
        </p:nvSpPr>
        <p:spPr>
          <a:xfrm>
            <a:off x="890587" y="436200"/>
            <a:ext cx="4733924" cy="40044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4" name="Google Shape;204;p34"/>
          <p:cNvSpPr/>
          <p:nvPr/>
        </p:nvSpPr>
        <p:spPr>
          <a:xfrm flipH="1">
            <a:off x="6205548" y="-1"/>
            <a:ext cx="1243636"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 name="Google Shape;166;p31">
            <a:extLst>
              <a:ext uri="{FF2B5EF4-FFF2-40B4-BE49-F238E27FC236}">
                <a16:creationId xmlns:a16="http://schemas.microsoft.com/office/drawing/2014/main" xmlns="" id="{340580A8-8710-30BE-C8A8-4AF46BB1879E}"/>
              </a:ext>
            </a:extLst>
          </p:cNvPr>
          <p:cNvSpPr txBox="1">
            <a:spLocks/>
          </p:cNvSpPr>
          <p:nvPr/>
        </p:nvSpPr>
        <p:spPr>
          <a:xfrm>
            <a:off x="2324099" y="1115324"/>
            <a:ext cx="1866901" cy="39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pPr>
              <a:buClr>
                <a:srgbClr val="8CBBA2"/>
              </a:buClr>
            </a:pPr>
            <a:r>
              <a:rPr lang="en-US" altLang="zh-TW" sz="5400" b="1" dirty="0">
                <a:solidFill>
                  <a:srgbClr val="FAFDF4">
                    <a:lumMod val="25000"/>
                  </a:srgbClr>
                </a:solidFill>
                <a:latin typeface="Microsoft JhengHei" panose="020B0604030504040204" pitchFamily="34" charset="-120"/>
                <a:ea typeface="Microsoft JhengHei" panose="020B0604030504040204" pitchFamily="34" charset="-120"/>
              </a:rPr>
              <a:t>03</a:t>
            </a:r>
          </a:p>
        </p:txBody>
      </p:sp>
      <p:sp>
        <p:nvSpPr>
          <p:cNvPr id="3" name="矩形 2"/>
          <p:cNvSpPr/>
          <p:nvPr/>
        </p:nvSpPr>
        <p:spPr>
          <a:xfrm>
            <a:off x="1338273" y="2079066"/>
            <a:ext cx="5048250" cy="1200329"/>
          </a:xfrm>
          <a:prstGeom prst="rect">
            <a:avLst/>
          </a:prstGeom>
        </p:spPr>
        <p:txBody>
          <a:bodyPr wrap="square">
            <a:spAutoFit/>
          </a:bodyPr>
          <a:lstStyle/>
          <a:p>
            <a:pPr lvl="0">
              <a:buClr>
                <a:srgbClr val="8CBBA2"/>
              </a:buClr>
            </a:pPr>
            <a:r>
              <a:rPr lang="zh-TW" altLang="en-US" sz="3600" b="1" dirty="0" smtClean="0">
                <a:solidFill>
                  <a:srgbClr val="FAFDF4">
                    <a:lumMod val="25000"/>
                  </a:srgbClr>
                </a:solidFill>
                <a:latin typeface="Microsoft JhengHei" panose="020B0604030504040204" pitchFamily="34" charset="-120"/>
                <a:ea typeface="Microsoft JhengHei" panose="020B0604030504040204" pitchFamily="34" charset="-120"/>
              </a:rPr>
              <a:t>國小屏東族群本位</a:t>
            </a:r>
            <a:endParaRPr lang="en-US" altLang="zh-TW" sz="3600" b="1" dirty="0" smtClean="0">
              <a:solidFill>
                <a:srgbClr val="FAFDF4">
                  <a:lumMod val="25000"/>
                </a:srgbClr>
              </a:solidFill>
              <a:latin typeface="Microsoft JhengHei" panose="020B0604030504040204" pitchFamily="34" charset="-120"/>
              <a:ea typeface="Microsoft JhengHei" panose="020B0604030504040204" pitchFamily="34" charset="-120"/>
            </a:endParaRPr>
          </a:p>
          <a:p>
            <a:pPr lvl="0">
              <a:buClr>
                <a:srgbClr val="8CBBA2"/>
              </a:buClr>
            </a:pPr>
            <a:r>
              <a:rPr lang="zh-TW" altLang="en-US" sz="3600" b="1" dirty="0">
                <a:solidFill>
                  <a:srgbClr val="FAFDF4">
                    <a:lumMod val="25000"/>
                  </a:srgbClr>
                </a:solidFill>
                <a:latin typeface="Microsoft JhengHei" panose="020B0604030504040204" pitchFamily="34" charset="-120"/>
                <a:ea typeface="Microsoft JhengHei" panose="020B0604030504040204" pitchFamily="34" charset="-120"/>
              </a:rPr>
              <a:t> </a:t>
            </a:r>
            <a:r>
              <a:rPr lang="zh-TW" altLang="en-US" sz="3600" b="1" dirty="0" smtClean="0">
                <a:solidFill>
                  <a:srgbClr val="FAFDF4">
                    <a:lumMod val="25000"/>
                  </a:srgbClr>
                </a:solidFill>
                <a:latin typeface="Microsoft JhengHei" panose="020B0604030504040204" pitchFamily="34" charset="-120"/>
                <a:ea typeface="Microsoft JhengHei" panose="020B0604030504040204" pitchFamily="34" charset="-120"/>
              </a:rPr>
              <a:t>       補充</a:t>
            </a:r>
            <a:r>
              <a:rPr lang="zh-TW" altLang="en-US" sz="3600" b="1" dirty="0">
                <a:solidFill>
                  <a:srgbClr val="FAFDF4">
                    <a:lumMod val="25000"/>
                  </a:srgbClr>
                </a:solidFill>
                <a:latin typeface="Microsoft JhengHei" panose="020B0604030504040204" pitchFamily="34" charset="-120"/>
                <a:ea typeface="Microsoft JhengHei" panose="020B0604030504040204" pitchFamily="34" charset="-120"/>
              </a:rPr>
              <a:t>教材</a:t>
            </a:r>
          </a:p>
        </p:txBody>
      </p:sp>
    </p:spTree>
    <p:extLst>
      <p:ext uri="{BB962C8B-B14F-4D97-AF65-F5344CB8AC3E}">
        <p14:creationId xmlns:p14="http://schemas.microsoft.com/office/powerpoint/2010/main" val="265223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02400" y="2785253"/>
            <a:ext cx="7790679" cy="810300"/>
          </a:xfrm>
          <a:prstGeom prst="rect">
            <a:avLst/>
          </a:prstGeom>
        </p:spPr>
        <p:txBody>
          <a:bodyPr spcFirstLastPara="1" wrap="square" lIns="0" tIns="0" rIns="0" bIns="0" anchor="t" anchorCtr="0">
            <a:noAutofit/>
          </a:bodyPr>
          <a:lstStyle/>
          <a:p>
            <a:pPr algn="ctr">
              <a:spcBef>
                <a:spcPts val="1200"/>
              </a:spcBef>
            </a:pPr>
            <a:r>
              <a:rPr kumimoji="1" lang="zh-TW" altLang="en-US" sz="3600" b="1" dirty="0">
                <a:solidFill>
                  <a:schemeClr val="bg1"/>
                </a:solidFill>
                <a:latin typeface="微软雅黑" panose="020B0503020204020204" charset="-122"/>
                <a:ea typeface="微软雅黑" panose="020B0503020204020204" charset="-122"/>
              </a:rPr>
              <a:t>高中以下學校本土語文</a:t>
            </a:r>
            <a:r>
              <a:rPr kumimoji="1" lang="en-US" altLang="zh-TW" sz="3600" b="1" dirty="0">
                <a:solidFill>
                  <a:schemeClr val="bg1"/>
                </a:solidFill>
                <a:latin typeface="微软雅黑" panose="020B0503020204020204" charset="-122"/>
                <a:ea typeface="微软雅黑" panose="020B0503020204020204" charset="-122"/>
              </a:rPr>
              <a:t>/</a:t>
            </a:r>
            <a:r>
              <a:rPr kumimoji="1" lang="zh-TW" altLang="en-US" sz="3600" b="1" dirty="0">
                <a:solidFill>
                  <a:schemeClr val="bg1"/>
                </a:solidFill>
                <a:latin typeface="微软雅黑" panose="020B0503020204020204" charset="-122"/>
                <a:ea typeface="微软雅黑" panose="020B0503020204020204" charset="-122"/>
              </a:rPr>
              <a:t>臺灣手語</a:t>
            </a:r>
            <a:r>
              <a:rPr kumimoji="1" lang="en-US" altLang="zh-TW" sz="3600" b="1" dirty="0">
                <a:solidFill>
                  <a:schemeClr val="bg1"/>
                </a:solidFill>
                <a:latin typeface="微软雅黑" panose="020B0503020204020204" charset="-122"/>
                <a:ea typeface="微软雅黑" panose="020B0503020204020204" charset="-122"/>
              </a:rPr>
              <a:t/>
            </a:r>
            <a:br>
              <a:rPr kumimoji="1" lang="en-US" altLang="zh-TW" sz="3600" b="1" dirty="0">
                <a:solidFill>
                  <a:schemeClr val="bg1"/>
                </a:solidFill>
                <a:latin typeface="微软雅黑" panose="020B0503020204020204" charset="-122"/>
                <a:ea typeface="微软雅黑" panose="020B0503020204020204" charset="-122"/>
              </a:rPr>
            </a:br>
            <a:r>
              <a:rPr kumimoji="1" lang="zh-TW" altLang="en-US" sz="3600" b="1" dirty="0">
                <a:solidFill>
                  <a:schemeClr val="bg1"/>
                </a:solidFill>
                <a:latin typeface="微软雅黑" panose="020B0503020204020204" charset="-122"/>
                <a:ea typeface="微软雅黑" panose="020B0503020204020204" charset="-122"/>
              </a:rPr>
              <a:t>課程實施</a:t>
            </a:r>
            <a:r>
              <a:rPr kumimoji="1" lang="zh-TW" altLang="en-US" sz="3600" dirty="0">
                <a:solidFill>
                  <a:schemeClr val="bg1"/>
                </a:solidFill>
                <a:latin typeface="微软雅黑" panose="020B0503020204020204" charset="-122"/>
                <a:ea typeface="微软雅黑" panose="020B0503020204020204" charset="-122"/>
              </a:rPr>
              <a:t>及</a:t>
            </a:r>
            <a:r>
              <a:rPr kumimoji="1" lang="zh-TW" altLang="en-US" sz="3600" b="1" dirty="0">
                <a:solidFill>
                  <a:schemeClr val="bg1"/>
                </a:solidFill>
                <a:latin typeface="微软雅黑" panose="020B0503020204020204" charset="-122"/>
                <a:ea typeface="微软雅黑" panose="020B0503020204020204" charset="-122"/>
              </a:rPr>
              <a:t>相關配套措施</a:t>
            </a:r>
            <a:r>
              <a:rPr kumimoji="1" lang="en-US" altLang="zh-TW" sz="3600" dirty="0">
                <a:solidFill>
                  <a:schemeClr val="bg1"/>
                </a:solidFill>
                <a:latin typeface="微软雅黑" panose="020B0503020204020204" charset="-122"/>
                <a:ea typeface="微软雅黑" panose="020B0503020204020204" charset="-122"/>
              </a:rPr>
              <a:t/>
            </a:r>
            <a:br>
              <a:rPr kumimoji="1" lang="en-US" altLang="zh-TW" sz="3600" dirty="0">
                <a:solidFill>
                  <a:schemeClr val="bg1"/>
                </a:solidFill>
                <a:latin typeface="微软雅黑" panose="020B0503020204020204" charset="-122"/>
                <a:ea typeface="微软雅黑" panose="020B0503020204020204" charset="-122"/>
              </a:rPr>
            </a:br>
            <a:r>
              <a:rPr kumimoji="1" lang="en-US" altLang="zh-TW" sz="3600" dirty="0">
                <a:solidFill>
                  <a:schemeClr val="bg1"/>
                </a:solidFill>
                <a:latin typeface="微软雅黑" panose="020B0503020204020204" charset="-122"/>
                <a:ea typeface="微软雅黑" panose="020B0503020204020204" charset="-122"/>
              </a:rPr>
              <a:t/>
            </a:r>
            <a:br>
              <a:rPr kumimoji="1" lang="en-US" altLang="zh-TW" sz="3600" dirty="0">
                <a:solidFill>
                  <a:schemeClr val="bg1"/>
                </a:solidFill>
                <a:latin typeface="微软雅黑" panose="020B0503020204020204" charset="-122"/>
                <a:ea typeface="微软雅黑" panose="020B0503020204020204" charset="-122"/>
              </a:rPr>
            </a:br>
            <a:r>
              <a:rPr kumimoji="1" lang="zh-TW" altLang="en-US" sz="2000" b="0" dirty="0">
                <a:solidFill>
                  <a:schemeClr val="bg1"/>
                </a:solidFill>
                <a:latin typeface="微软雅黑" panose="020B0503020204020204" charset="-122"/>
                <a:ea typeface="微软雅黑" panose="020B0503020204020204" charset="-122"/>
              </a:rPr>
              <a:t>教育部國民及學前教育署</a:t>
            </a:r>
            <a:endParaRPr kumimoji="1" lang="zh-CN" altLang="en-US" sz="3600" b="0" dirty="0">
              <a:solidFill>
                <a:schemeClr val="bg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09941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a:extLst>
              <a:ext uri="{FF2B5EF4-FFF2-40B4-BE49-F238E27FC236}">
                <a16:creationId xmlns="" xmlns:a16="http://schemas.microsoft.com/office/drawing/2014/main" id="{0BD119CF-A9E8-42BA-A512-836368B3097B}"/>
              </a:ext>
            </a:extLst>
          </p:cNvPr>
          <p:cNvSpPr>
            <a:spLocks noGrp="1"/>
          </p:cNvSpPr>
          <p:nvPr>
            <p:ph idx="1"/>
          </p:nvPr>
        </p:nvSpPr>
        <p:spPr>
          <a:xfrm>
            <a:off x="1590674" y="171450"/>
            <a:ext cx="7381876" cy="4838700"/>
          </a:xfrm>
        </p:spPr>
        <p:txBody>
          <a:bodyPr/>
          <a:lstStyle/>
          <a:p>
            <a:pPr>
              <a:lnSpc>
                <a:spcPts val="3100"/>
              </a:lnSpc>
            </a:pPr>
            <a:r>
              <a:rPr lang="zh-TW" altLang="zh-TW" sz="2200" b="1" dirty="0">
                <a:solidFill>
                  <a:srgbClr val="0070C0"/>
                </a:solidFill>
              </a:rPr>
              <a:t>本府研發族群本位教材，提供原住民重點學校、客家文化重點學校及調查閩客學校使用需求數量，請學校充分運用。</a:t>
            </a:r>
          </a:p>
          <a:p>
            <a:pPr>
              <a:lnSpc>
                <a:spcPts val="3000"/>
              </a:lnSpc>
            </a:pPr>
            <a:r>
              <a:rPr lang="en-US" altLang="zh-TW" sz="2000" dirty="0"/>
              <a:t>1.</a:t>
            </a:r>
            <a:r>
              <a:rPr lang="zh-TW" altLang="zh-TW" sz="2000" dirty="0">
                <a:solidFill>
                  <a:srgbClr val="C00000"/>
                </a:solidFill>
              </a:rPr>
              <a:t>原住民族文化本位教材</a:t>
            </a:r>
            <a:r>
              <a:rPr lang="zh-TW" altLang="zh-TW" sz="2000" dirty="0"/>
              <a:t>：本縣原住民族課程發展中心完成編輯排灣族和魯凱族本位教科書</a:t>
            </a:r>
            <a:r>
              <a:rPr lang="en-US" altLang="zh-TW" sz="2000" dirty="0"/>
              <a:t>(</a:t>
            </a:r>
            <a:r>
              <a:rPr lang="zh-TW" altLang="zh-TW" sz="2000" dirty="0"/>
              <a:t>含習作</a:t>
            </a:r>
            <a:r>
              <a:rPr lang="en-US" altLang="zh-TW" sz="2000" dirty="0"/>
              <a:t>)</a:t>
            </a:r>
            <a:r>
              <a:rPr lang="zh-TW" altLang="zh-TW" sz="2000" dirty="0"/>
              <a:t>國語、數學、自然、英語四科，提供國小一年級至六年級的教科書使用。</a:t>
            </a:r>
          </a:p>
          <a:p>
            <a:pPr>
              <a:lnSpc>
                <a:spcPts val="3000"/>
              </a:lnSpc>
            </a:pPr>
            <a:r>
              <a:rPr lang="en-US" altLang="zh-TW" sz="2000" dirty="0"/>
              <a:t>2.</a:t>
            </a:r>
            <a:r>
              <a:rPr lang="zh-TW" altLang="zh-TW" sz="2000" dirty="0">
                <a:solidFill>
                  <a:srgbClr val="C00000"/>
                </a:solidFill>
              </a:rPr>
              <a:t>客家本位教材</a:t>
            </a:r>
            <a:r>
              <a:rPr lang="zh-TW" altLang="zh-TW" sz="2000" dirty="0"/>
              <a:t>：本縣客家課程發展中心完成編輯客家本位國語、社會</a:t>
            </a:r>
            <a:r>
              <a:rPr lang="en-US" altLang="zh-TW" sz="2000" dirty="0"/>
              <a:t>(</a:t>
            </a:r>
            <a:r>
              <a:rPr lang="zh-TW" altLang="zh-TW" sz="2000" dirty="0"/>
              <a:t>生活</a:t>
            </a:r>
            <a:r>
              <a:rPr lang="en-US" altLang="zh-TW" sz="2000" dirty="0"/>
              <a:t>)</a:t>
            </a:r>
            <a:r>
              <a:rPr lang="zh-TW" altLang="zh-TW" sz="2000" dirty="0"/>
              <a:t>及藝術領域教材，提供國小一年級至六年級師生使用。 </a:t>
            </a:r>
          </a:p>
          <a:p>
            <a:pPr>
              <a:lnSpc>
                <a:spcPts val="3000"/>
              </a:lnSpc>
            </a:pPr>
            <a:r>
              <a:rPr lang="en-US" altLang="zh-TW" sz="2000" dirty="0"/>
              <a:t>3.</a:t>
            </a:r>
            <a:r>
              <a:rPr lang="zh-TW" altLang="zh-TW" sz="2000" dirty="0">
                <a:solidFill>
                  <a:srgbClr val="C00000"/>
                </a:solidFill>
              </a:rPr>
              <a:t>臺灣台語教材</a:t>
            </a:r>
            <a:r>
              <a:rPr lang="zh-TW" altLang="zh-TW" sz="2000" dirty="0"/>
              <a:t>：本縣閩南語課程發展中心完成編輯屏東本位「臺灣台語教材」，供學習閩南語文課程使用，一個年級一冊，共計</a:t>
            </a:r>
            <a:r>
              <a:rPr lang="en-US" altLang="zh-TW" sz="2000" dirty="0"/>
              <a:t>6</a:t>
            </a:r>
            <a:r>
              <a:rPr lang="zh-TW" altLang="zh-TW" sz="2000" dirty="0"/>
              <a:t>冊。</a:t>
            </a:r>
          </a:p>
          <a:p>
            <a:pPr marL="0" indent="0" eaLnBrk="1" hangingPunct="1">
              <a:lnSpc>
                <a:spcPts val="4000"/>
              </a:lnSpc>
              <a:buNone/>
              <a:defRPr/>
            </a:pPr>
            <a:endParaRPr lang="en-US" altLang="zh-TW" sz="2000" dirty="0">
              <a:solidFill>
                <a:schemeClr val="accent6">
                  <a:lumMod val="75000"/>
                </a:schemeClr>
              </a:solidFill>
              <a:latin typeface="+mj-lt"/>
              <a:ea typeface="標楷體" pitchFamily="65" charset="-120"/>
              <a:cs typeface="+mj-cs"/>
            </a:endParaRPr>
          </a:p>
        </p:txBody>
      </p:sp>
    </p:spTree>
    <p:extLst>
      <p:ext uri="{BB962C8B-B14F-4D97-AF65-F5344CB8AC3E}">
        <p14:creationId xmlns:p14="http://schemas.microsoft.com/office/powerpoint/2010/main" val="591977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圖片 6">
            <a:extLst>
              <a:ext uri="{FF2B5EF4-FFF2-40B4-BE49-F238E27FC236}">
                <a16:creationId xmlns:a16="http://schemas.microsoft.com/office/drawing/2014/main" xmlns="" id="{7F9AE223-33AA-C5E7-DB6F-F5470C37599D}"/>
              </a:ext>
            </a:extLst>
          </p:cNvPr>
          <p:cNvPicPr>
            <a:picLocks noChangeAspect="1"/>
          </p:cNvPicPr>
          <p:nvPr/>
        </p:nvPicPr>
        <p:blipFill>
          <a:blip r:embed="rId3"/>
          <a:stretch>
            <a:fillRect/>
          </a:stretch>
        </p:blipFill>
        <p:spPr>
          <a:xfrm rot="10800000">
            <a:off x="6960480" y="-1"/>
            <a:ext cx="2169229" cy="5143500"/>
          </a:xfrm>
          <a:prstGeom prst="rect">
            <a:avLst/>
          </a:prstGeom>
        </p:spPr>
      </p:pic>
      <p:sp>
        <p:nvSpPr>
          <p:cNvPr id="200" name="Google Shape;200;p34"/>
          <p:cNvSpPr/>
          <p:nvPr/>
        </p:nvSpPr>
        <p:spPr>
          <a:xfrm>
            <a:off x="890587" y="436200"/>
            <a:ext cx="4733924" cy="40044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4" name="Google Shape;204;p34"/>
          <p:cNvSpPr/>
          <p:nvPr/>
        </p:nvSpPr>
        <p:spPr>
          <a:xfrm flipH="1">
            <a:off x="6205548" y="-1"/>
            <a:ext cx="1243636"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 name="Google Shape;166;p31">
            <a:extLst>
              <a:ext uri="{FF2B5EF4-FFF2-40B4-BE49-F238E27FC236}">
                <a16:creationId xmlns:a16="http://schemas.microsoft.com/office/drawing/2014/main" xmlns="" id="{340580A8-8710-30BE-C8A8-4AF46BB1879E}"/>
              </a:ext>
            </a:extLst>
          </p:cNvPr>
          <p:cNvSpPr txBox="1">
            <a:spLocks/>
          </p:cNvSpPr>
          <p:nvPr/>
        </p:nvSpPr>
        <p:spPr>
          <a:xfrm>
            <a:off x="2324099" y="1115324"/>
            <a:ext cx="1866901" cy="39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pPr>
              <a:buClr>
                <a:srgbClr val="8CBBA2"/>
              </a:buClr>
            </a:pPr>
            <a:r>
              <a:rPr lang="en-US" altLang="zh-TW" sz="5400" b="1" dirty="0" smtClean="0">
                <a:solidFill>
                  <a:srgbClr val="FAFDF4">
                    <a:lumMod val="25000"/>
                  </a:srgbClr>
                </a:solidFill>
                <a:latin typeface="Microsoft JhengHei" panose="020B0604030504040204" pitchFamily="34" charset="-120"/>
                <a:ea typeface="Microsoft JhengHei" panose="020B0604030504040204" pitchFamily="34" charset="-120"/>
              </a:rPr>
              <a:t>04</a:t>
            </a:r>
            <a:endParaRPr lang="en-US" altLang="zh-TW" sz="5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
        <p:nvSpPr>
          <p:cNvPr id="3" name="矩形 2"/>
          <p:cNvSpPr/>
          <p:nvPr/>
        </p:nvSpPr>
        <p:spPr>
          <a:xfrm>
            <a:off x="809625" y="2033140"/>
            <a:ext cx="5638799" cy="1077218"/>
          </a:xfrm>
          <a:prstGeom prst="rect">
            <a:avLst/>
          </a:prstGeom>
        </p:spPr>
        <p:txBody>
          <a:bodyPr wrap="square">
            <a:spAutoFit/>
          </a:bodyPr>
          <a:lstStyle/>
          <a:p>
            <a:pPr>
              <a:buClr>
                <a:srgbClr val="8CBBA2"/>
              </a:buClr>
            </a:pPr>
            <a:r>
              <a:rPr lang="zh-TW" altLang="en-US" sz="3200" b="1" dirty="0" smtClean="0">
                <a:solidFill>
                  <a:srgbClr val="FAFDF4">
                    <a:lumMod val="25000"/>
                  </a:srgbClr>
                </a:solidFill>
                <a:latin typeface="Microsoft JhengHei" panose="020B0604030504040204" pitchFamily="34" charset="-120"/>
                <a:ea typeface="Microsoft JhengHei" panose="020B0604030504040204" pitchFamily="34" charset="-120"/>
              </a:rPr>
              <a:t>           教學</a:t>
            </a:r>
            <a:r>
              <a:rPr lang="zh-TW" altLang="en-US" sz="3200" b="1" dirty="0">
                <a:solidFill>
                  <a:srgbClr val="FAFDF4">
                    <a:lumMod val="25000"/>
                  </a:srgbClr>
                </a:solidFill>
                <a:latin typeface="Microsoft JhengHei" panose="020B0604030504040204" pitchFamily="34" charset="-120"/>
                <a:ea typeface="Microsoft JhengHei" panose="020B0604030504040204" pitchFamily="34" charset="-120"/>
              </a:rPr>
              <a:t>獎勵</a:t>
            </a:r>
            <a:r>
              <a:rPr lang="zh-TW" altLang="en-US" sz="3200" b="1" dirty="0" smtClean="0">
                <a:solidFill>
                  <a:srgbClr val="FAFDF4">
                    <a:lumMod val="25000"/>
                  </a:srgbClr>
                </a:solidFill>
                <a:latin typeface="Microsoft JhengHei" panose="020B0604030504040204" pitchFamily="34" charset="-120"/>
                <a:ea typeface="Microsoft JhengHei" panose="020B0604030504040204" pitchFamily="34" charset="-120"/>
              </a:rPr>
              <a:t>措施</a:t>
            </a:r>
            <a:endParaRPr lang="en-US" altLang="zh-TW" sz="3200" b="1" dirty="0" smtClean="0">
              <a:solidFill>
                <a:srgbClr val="FAFDF4">
                  <a:lumMod val="25000"/>
                </a:srgbClr>
              </a:solidFill>
              <a:latin typeface="Microsoft JhengHei" panose="020B0604030504040204" pitchFamily="34" charset="-120"/>
              <a:ea typeface="Microsoft JhengHei" panose="020B0604030504040204" pitchFamily="34" charset="-120"/>
            </a:endParaRPr>
          </a:p>
          <a:p>
            <a:pPr>
              <a:buClr>
                <a:srgbClr val="8CBBA2"/>
              </a:buClr>
            </a:pPr>
            <a:r>
              <a:rPr lang="en-US" altLang="zh-TW" sz="3200" b="1" dirty="0" smtClean="0">
                <a:solidFill>
                  <a:srgbClr val="FAFDF4">
                    <a:lumMod val="25000"/>
                  </a:srgbClr>
                </a:solidFill>
                <a:latin typeface="Microsoft JhengHei" panose="020B0604030504040204" pitchFamily="34" charset="-120"/>
                <a:ea typeface="Microsoft JhengHei" panose="020B0604030504040204" pitchFamily="34" charset="-120"/>
              </a:rPr>
              <a:t>(</a:t>
            </a:r>
            <a:r>
              <a:rPr lang="zh-TW" altLang="en-US" sz="3200" b="1" dirty="0">
                <a:solidFill>
                  <a:srgbClr val="FAFDF4">
                    <a:lumMod val="25000"/>
                  </a:srgbClr>
                </a:solidFill>
                <a:latin typeface="Microsoft JhengHei" panose="020B0604030504040204" pitchFamily="34" charset="-120"/>
                <a:ea typeface="Microsoft JhengHei" panose="020B0604030504040204" pitchFamily="34" charset="-120"/>
              </a:rPr>
              <a:t>屏東本位教材及沉浸式教學</a:t>
            </a:r>
            <a:r>
              <a:rPr lang="en-US" altLang="zh-TW" sz="3200" b="1" dirty="0">
                <a:solidFill>
                  <a:srgbClr val="FAFDF4">
                    <a:lumMod val="25000"/>
                  </a:srgbClr>
                </a:solidFill>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145525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5475" y="296524"/>
            <a:ext cx="6772275" cy="5478423"/>
          </a:xfrm>
          <a:prstGeom prst="rect">
            <a:avLst/>
          </a:prstGeom>
        </p:spPr>
        <p:txBody>
          <a:bodyPr wrap="square">
            <a:spAutoFit/>
          </a:bodyPr>
          <a:lstStyle/>
          <a:p>
            <a:pPr>
              <a:lnSpc>
                <a:spcPts val="3000"/>
              </a:lnSpc>
            </a:pPr>
            <a:r>
              <a:rPr lang="zh-TW" altLang="en-US" sz="2000" dirty="0">
                <a:solidFill>
                  <a:srgbClr val="FF0000"/>
                </a:solidFill>
                <a:latin typeface="微軟正黑體" pitchFamily="34" charset="-120"/>
                <a:ea typeface="微軟正黑體" pitchFamily="34" charset="-120"/>
              </a:rPr>
              <a:t>一</a:t>
            </a:r>
            <a:r>
              <a:rPr lang="zh-TW" altLang="en-US" sz="2000" dirty="0" smtClean="0">
                <a:solidFill>
                  <a:srgbClr val="FF0000"/>
                </a:solidFill>
                <a:latin typeface="微軟正黑體" pitchFamily="34" charset="-120"/>
                <a:ea typeface="微軟正黑體" pitchFamily="34" charset="-120"/>
              </a:rPr>
              <a:t>、申請</a:t>
            </a:r>
            <a:r>
              <a:rPr lang="zh-TW" altLang="en-US" sz="2000" dirty="0">
                <a:solidFill>
                  <a:srgbClr val="FF0000"/>
                </a:solidFill>
                <a:latin typeface="微軟正黑體" pitchFamily="34" charset="-120"/>
                <a:ea typeface="微軟正黑體" pitchFamily="34" charset="-120"/>
              </a:rPr>
              <a:t>資格： </a:t>
            </a:r>
          </a:p>
          <a:p>
            <a:pPr>
              <a:lnSpc>
                <a:spcPts val="3000"/>
              </a:lnSpc>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一</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本土</a:t>
            </a:r>
            <a:r>
              <a:rPr lang="zh-TW" altLang="en-US" sz="2000" dirty="0">
                <a:latin typeface="微軟正黑體" pitchFamily="34" charset="-120"/>
                <a:ea typeface="微軟正黑體" pitchFamily="34" charset="-120"/>
              </a:rPr>
              <a:t>教育融入各領域或結合校訂課程：</a:t>
            </a:r>
          </a:p>
          <a:p>
            <a:pPr>
              <a:lnSpc>
                <a:spcPts val="3000"/>
              </a:lnSpc>
            </a:pPr>
            <a:r>
              <a:rPr lang="en-US" altLang="zh-TW" sz="2000" dirty="0">
                <a:latin typeface="微軟正黑體" pitchFamily="34" charset="-120"/>
                <a:ea typeface="微軟正黑體" pitchFamily="34" charset="-120"/>
              </a:rPr>
              <a:t>1</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使用</a:t>
            </a:r>
            <a:r>
              <a:rPr lang="zh-TW" altLang="en-US" sz="2000" dirty="0">
                <a:latin typeface="微軟正黑體" pitchFamily="34" charset="-120"/>
                <a:ea typeface="微軟正黑體" pitchFamily="34" charset="-120"/>
              </a:rPr>
              <a:t>本縣研發之客家本位教材</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國語科、社會</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生活科、藝術科</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、魯凱族本位教科書、排灣族本位教科書及屏東本位臺灣台語教材等進行教學活動。</a:t>
            </a:r>
          </a:p>
          <a:p>
            <a:pPr>
              <a:lnSpc>
                <a:spcPts val="3000"/>
              </a:lnSpc>
            </a:pPr>
            <a:r>
              <a:rPr lang="en-US" altLang="zh-TW" sz="2000" dirty="0">
                <a:latin typeface="微軟正黑體" pitchFamily="34" charset="-120"/>
                <a:ea typeface="微軟正黑體" pitchFamily="34" charset="-120"/>
              </a:rPr>
              <a:t>2</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學校</a:t>
            </a:r>
            <a:r>
              <a:rPr lang="zh-TW" altLang="en-US" sz="2000" dirty="0">
                <a:latin typeface="微軟正黑體" pitchFamily="34" charset="-120"/>
                <a:ea typeface="微軟正黑體" pitchFamily="34" charset="-120"/>
              </a:rPr>
              <a:t>校訂課程計畫具推展本土語言及文化意涵。</a:t>
            </a:r>
          </a:p>
          <a:p>
            <a:pPr>
              <a:lnSpc>
                <a:spcPts val="3000"/>
              </a:lnSpc>
            </a:pPr>
            <a:r>
              <a:rPr lang="en-US" altLang="zh-TW" sz="2000" dirty="0">
                <a:latin typeface="微軟正黑體" pitchFamily="34" charset="-120"/>
                <a:ea typeface="微軟正黑體" pitchFamily="34" charset="-120"/>
              </a:rPr>
              <a:t>3</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參與</a:t>
            </a:r>
            <a:r>
              <a:rPr lang="zh-TW" altLang="en-US" sz="2000" dirty="0">
                <a:latin typeface="微軟正黑體" pitchFamily="34" charset="-120"/>
                <a:ea typeface="微軟正黑體" pitchFamily="34" charset="-120"/>
              </a:rPr>
              <a:t>客家委員會「客語結合十二年國教校訂課程計畫」。 </a:t>
            </a:r>
          </a:p>
          <a:p>
            <a:pPr>
              <a:lnSpc>
                <a:spcPts val="3000"/>
              </a:lnSpc>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二</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發展</a:t>
            </a:r>
            <a:r>
              <a:rPr lang="zh-TW" altLang="en-US" sz="2000" dirty="0">
                <a:latin typeface="微軟正黑體" pitchFamily="34" charset="-120"/>
                <a:ea typeface="微軟正黑體" pitchFamily="34" charset="-120"/>
              </a:rPr>
              <a:t>沉浸式教學：參與教育部國民及學前教育署「國民中小學閩南語沉浸式教學計畫」、「國民中學及國民小學沉浸式族語課程計畫」或客家委員會「客語沉浸式教學推動計畫」</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nSpc>
                <a:spcPts val="3000"/>
              </a:lnSpc>
            </a:pPr>
            <a:r>
              <a:rPr lang="zh-TW" altLang="en-US" sz="2000" dirty="0" smtClean="0">
                <a:solidFill>
                  <a:srgbClr val="FF0000"/>
                </a:solidFill>
                <a:latin typeface="微軟正黑體" pitchFamily="34" charset="-120"/>
                <a:ea typeface="微軟正黑體" pitchFamily="34" charset="-120"/>
              </a:rPr>
              <a:t>二</a:t>
            </a:r>
            <a:r>
              <a:rPr lang="zh-TW" altLang="en-US" sz="2000" dirty="0">
                <a:solidFill>
                  <a:srgbClr val="FF0000"/>
                </a:solidFill>
                <a:latin typeface="微軟正黑體" pitchFamily="34" charset="-120"/>
                <a:ea typeface="微軟正黑體" pitchFamily="34" charset="-120"/>
              </a:rPr>
              <a:t>、詳細內容請參閱：</a:t>
            </a:r>
            <a:r>
              <a:rPr lang="zh-TW" altLang="en-US" sz="2000" dirty="0">
                <a:latin typeface="微軟正黑體" pitchFamily="34" charset="-120"/>
                <a:ea typeface="微軟正黑體" pitchFamily="34" charset="-120"/>
              </a:rPr>
              <a:t>屏府教學字第</a:t>
            </a:r>
            <a:r>
              <a:rPr lang="en-US" altLang="zh-TW" sz="2000" dirty="0">
                <a:latin typeface="微軟正黑體" pitchFamily="34" charset="-120"/>
                <a:ea typeface="微軟正黑體" pitchFamily="34" charset="-120"/>
              </a:rPr>
              <a:t>11156247700</a:t>
            </a:r>
            <a:r>
              <a:rPr lang="zh-TW" altLang="en-US" sz="2000" dirty="0">
                <a:latin typeface="微軟正黑體" pitchFamily="34" charset="-120"/>
                <a:ea typeface="微軟正黑體" pitchFamily="34" charset="-120"/>
              </a:rPr>
              <a:t>號函</a:t>
            </a:r>
          </a:p>
          <a:p>
            <a:pPr>
              <a:lnSpc>
                <a:spcPts val="3000"/>
              </a:lnSpc>
            </a:pPr>
            <a:endParaRPr lang="en-US" altLang="zh-TW" sz="2000" dirty="0" smtClean="0">
              <a:latin typeface="標楷體" pitchFamily="65" charset="-120"/>
              <a:ea typeface="標楷體" pitchFamily="65" charset="-120"/>
            </a:endParaRPr>
          </a:p>
          <a:p>
            <a:pPr>
              <a:lnSpc>
                <a:spcPts val="3000"/>
              </a:lnSpc>
            </a:pP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745239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圖片 6">
            <a:extLst>
              <a:ext uri="{FF2B5EF4-FFF2-40B4-BE49-F238E27FC236}">
                <a16:creationId xmlns:a16="http://schemas.microsoft.com/office/drawing/2014/main" xmlns="" id="{7F9AE223-33AA-C5E7-DB6F-F5470C37599D}"/>
              </a:ext>
            </a:extLst>
          </p:cNvPr>
          <p:cNvPicPr>
            <a:picLocks noChangeAspect="1"/>
          </p:cNvPicPr>
          <p:nvPr/>
        </p:nvPicPr>
        <p:blipFill>
          <a:blip r:embed="rId3"/>
          <a:stretch>
            <a:fillRect/>
          </a:stretch>
        </p:blipFill>
        <p:spPr>
          <a:xfrm rot="10800000">
            <a:off x="6960480" y="-1"/>
            <a:ext cx="2169229" cy="5143500"/>
          </a:xfrm>
          <a:prstGeom prst="rect">
            <a:avLst/>
          </a:prstGeom>
        </p:spPr>
      </p:pic>
      <p:sp>
        <p:nvSpPr>
          <p:cNvPr id="200" name="Google Shape;200;p34"/>
          <p:cNvSpPr/>
          <p:nvPr/>
        </p:nvSpPr>
        <p:spPr>
          <a:xfrm>
            <a:off x="890587" y="436200"/>
            <a:ext cx="4733924" cy="40044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4" name="Google Shape;204;p34"/>
          <p:cNvSpPr/>
          <p:nvPr/>
        </p:nvSpPr>
        <p:spPr>
          <a:xfrm flipH="1">
            <a:off x="6205548" y="-1"/>
            <a:ext cx="1243636"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 name="Google Shape;166;p31">
            <a:extLst>
              <a:ext uri="{FF2B5EF4-FFF2-40B4-BE49-F238E27FC236}">
                <a16:creationId xmlns:a16="http://schemas.microsoft.com/office/drawing/2014/main" xmlns="" id="{340580A8-8710-30BE-C8A8-4AF46BB1879E}"/>
              </a:ext>
            </a:extLst>
          </p:cNvPr>
          <p:cNvSpPr txBox="1">
            <a:spLocks/>
          </p:cNvSpPr>
          <p:nvPr/>
        </p:nvSpPr>
        <p:spPr>
          <a:xfrm>
            <a:off x="2324099" y="1115324"/>
            <a:ext cx="1866901" cy="39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pPr>
              <a:buClr>
                <a:srgbClr val="8CBBA2"/>
              </a:buClr>
            </a:pPr>
            <a:r>
              <a:rPr lang="en-US" altLang="zh-TW" sz="5400" b="1" dirty="0" smtClean="0">
                <a:solidFill>
                  <a:srgbClr val="FAFDF4">
                    <a:lumMod val="25000"/>
                  </a:srgbClr>
                </a:solidFill>
                <a:latin typeface="Microsoft JhengHei" panose="020B0604030504040204" pitchFamily="34" charset="-120"/>
                <a:ea typeface="Microsoft JhengHei" panose="020B0604030504040204" pitchFamily="34" charset="-120"/>
              </a:rPr>
              <a:t>05</a:t>
            </a:r>
            <a:endParaRPr lang="en-US" altLang="zh-TW" sz="5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
        <p:nvSpPr>
          <p:cNvPr id="3" name="矩形 2"/>
          <p:cNvSpPr/>
          <p:nvPr/>
        </p:nvSpPr>
        <p:spPr>
          <a:xfrm>
            <a:off x="1512181" y="2097864"/>
            <a:ext cx="5638799" cy="584775"/>
          </a:xfrm>
          <a:prstGeom prst="rect">
            <a:avLst/>
          </a:prstGeom>
        </p:spPr>
        <p:txBody>
          <a:bodyPr wrap="square">
            <a:spAutoFit/>
          </a:bodyPr>
          <a:lstStyle/>
          <a:p>
            <a:pPr>
              <a:buClr>
                <a:srgbClr val="8CBBA2"/>
              </a:buClr>
            </a:pPr>
            <a:r>
              <a:rPr lang="zh-TW" altLang="en-US" sz="3200" b="1" dirty="0" smtClean="0">
                <a:solidFill>
                  <a:srgbClr val="FAFDF4">
                    <a:lumMod val="25000"/>
                  </a:srgbClr>
                </a:solidFill>
                <a:latin typeface="Microsoft JhengHei" panose="020B0604030504040204" pitchFamily="34" charset="-120"/>
                <a:ea typeface="Microsoft JhengHei" panose="020B0604030504040204" pitchFamily="34" charset="-120"/>
              </a:rPr>
              <a:t> 國中學生升學獎勵</a:t>
            </a:r>
            <a:endParaRPr lang="en-US" altLang="zh-TW" sz="3200" b="1" dirty="0">
              <a:solidFill>
                <a:srgbClr val="FAFDF4">
                  <a:lumMod val="25000"/>
                </a:srgb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2875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14475" y="695326"/>
            <a:ext cx="7267575" cy="4196020"/>
          </a:xfrm>
          <a:prstGeom prst="rect">
            <a:avLst/>
          </a:prstGeom>
        </p:spPr>
        <p:txBody>
          <a:bodyPr wrap="square">
            <a:spAutoFit/>
          </a:bodyPr>
          <a:lstStyle/>
          <a:p>
            <a:pPr>
              <a:lnSpc>
                <a:spcPts val="3200"/>
              </a:lnSpc>
            </a:pPr>
            <a:r>
              <a:rPr lang="en-US" altLang="zh-TW" sz="2800" dirty="0">
                <a:solidFill>
                  <a:srgbClr val="FF0000"/>
                </a:solidFill>
                <a:latin typeface="微軟正黑體" pitchFamily="34" charset="-120"/>
                <a:ea typeface="微軟正黑體" pitchFamily="34" charset="-120"/>
              </a:rPr>
              <a:t>【</a:t>
            </a:r>
            <a:r>
              <a:rPr lang="zh-TW" altLang="en-US" sz="2800" dirty="0">
                <a:solidFill>
                  <a:srgbClr val="FF0000"/>
                </a:solidFill>
                <a:latin typeface="微軟正黑體" pitchFamily="34" charset="-120"/>
                <a:ea typeface="微軟正黑體" pitchFamily="34" charset="-120"/>
              </a:rPr>
              <a:t>屏東區高級中等學校免試入學作業</a:t>
            </a:r>
            <a:r>
              <a:rPr lang="zh-TW" altLang="en-US" sz="2800" dirty="0" smtClean="0">
                <a:solidFill>
                  <a:srgbClr val="FF0000"/>
                </a:solidFill>
                <a:latin typeface="微軟正黑體" pitchFamily="34" charset="-120"/>
                <a:ea typeface="微軟正黑體" pitchFamily="34" charset="-120"/>
              </a:rPr>
              <a:t>要點</a:t>
            </a:r>
            <a:r>
              <a:rPr lang="en-US" altLang="zh-TW" sz="2800" dirty="0" smtClean="0">
                <a:solidFill>
                  <a:srgbClr val="FF0000"/>
                </a:solidFill>
                <a:latin typeface="微軟正黑體" pitchFamily="34" charset="-120"/>
                <a:ea typeface="微軟正黑體" pitchFamily="34" charset="-120"/>
              </a:rPr>
              <a:t>】</a:t>
            </a:r>
            <a:endParaRPr lang="en-US" altLang="zh-TW" sz="2800" dirty="0">
              <a:solidFill>
                <a:srgbClr val="FF0000"/>
              </a:solidFill>
              <a:latin typeface="微軟正黑體" pitchFamily="34" charset="-120"/>
              <a:ea typeface="微軟正黑體" pitchFamily="34" charset="-120"/>
            </a:endParaRPr>
          </a:p>
          <a:p>
            <a:pPr>
              <a:lnSpc>
                <a:spcPts val="3200"/>
              </a:lnSpc>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本土語言認證：</a:t>
            </a:r>
          </a:p>
          <a:p>
            <a:pPr>
              <a:lnSpc>
                <a:spcPts val="3200"/>
              </a:lnSpc>
            </a:pPr>
            <a:r>
              <a:rPr lang="zh-TW" altLang="en-US" sz="2000" dirty="0">
                <a:latin typeface="微軟正黑體" pitchFamily="34" charset="-120"/>
                <a:ea typeface="微軟正黑體" pitchFamily="34" charset="-120"/>
              </a:rPr>
              <a:t>通過原住民族語或客語或閩南語初級以上</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已認證得</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分。</a:t>
            </a:r>
          </a:p>
          <a:p>
            <a:pPr>
              <a:lnSpc>
                <a:spcPts val="3200"/>
              </a:lnSpc>
            </a:pPr>
            <a:r>
              <a:rPr lang="zh-TW" altLang="en-US" sz="2000" dirty="0">
                <a:latin typeface="微軟正黑體" pitchFamily="34" charset="-120"/>
                <a:ea typeface="微軟正黑體" pitchFamily="34" charset="-120"/>
              </a:rPr>
              <a:t>★本土語言認證採認主管機關核發之證書：</a:t>
            </a:r>
          </a:p>
          <a:p>
            <a:pPr>
              <a:lnSpc>
                <a:spcPts val="3200"/>
              </a:lnSpc>
            </a:pPr>
            <a:r>
              <a:rPr lang="en-US" altLang="zh-TW" sz="2000" dirty="0">
                <a:latin typeface="微軟正黑體" pitchFamily="34" charset="-120"/>
                <a:ea typeface="微軟正黑體" pitchFamily="34" charset="-120"/>
              </a:rPr>
              <a:t>1.</a:t>
            </a:r>
            <a:r>
              <a:rPr lang="zh-TW" altLang="en-US" sz="2000" dirty="0">
                <a:latin typeface="微軟正黑體" pitchFamily="34" charset="-120"/>
                <a:ea typeface="微軟正黑體" pitchFamily="34" charset="-120"/>
              </a:rPr>
              <a:t>原住民族語為</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原住民族委員會 </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原住民族語言能力認證測驗合格證書</a:t>
            </a:r>
            <a:r>
              <a:rPr lang="en-US" altLang="zh-TW" sz="2000" dirty="0">
                <a:latin typeface="微軟正黑體" pitchFamily="34" charset="-120"/>
                <a:ea typeface="微軟正黑體" pitchFamily="34" charset="-120"/>
              </a:rPr>
              <a:t>】</a:t>
            </a:r>
          </a:p>
          <a:p>
            <a:pPr>
              <a:lnSpc>
                <a:spcPts val="3200"/>
              </a:lnSpc>
            </a:pP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客語為</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客家委員會 </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客語能力認證考試合格證書</a:t>
            </a:r>
            <a:r>
              <a:rPr lang="en-US" altLang="zh-TW" sz="2000" dirty="0">
                <a:latin typeface="微軟正黑體" pitchFamily="34" charset="-120"/>
                <a:ea typeface="微軟正黑體" pitchFamily="34" charset="-120"/>
              </a:rPr>
              <a:t>】</a:t>
            </a:r>
          </a:p>
          <a:p>
            <a:pPr>
              <a:lnSpc>
                <a:spcPts val="3200"/>
              </a:lnSpc>
            </a:pPr>
            <a:r>
              <a:rPr lang="en-US" altLang="zh-TW" sz="2000"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閩南語為</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教育部</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閩南語語言能力認證考試合格證書</a:t>
            </a:r>
            <a:r>
              <a:rPr lang="en-US" altLang="zh-TW" sz="2000" dirty="0">
                <a:latin typeface="微軟正黑體" pitchFamily="34" charset="-120"/>
                <a:ea typeface="微軟正黑體" pitchFamily="34" charset="-120"/>
              </a:rPr>
              <a:t>】</a:t>
            </a:r>
          </a:p>
          <a:p>
            <a:pPr>
              <a:lnSpc>
                <a:spcPts val="3200"/>
              </a:lnSpc>
            </a:pP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非上列證書不予採計，採計至當</a:t>
            </a:r>
            <a:r>
              <a:rPr lang="zh-TW" altLang="en-US" sz="2000" dirty="0" smtClean="0">
                <a:latin typeface="微軟正黑體" pitchFamily="34" charset="-120"/>
                <a:ea typeface="微軟正黑體" pitchFamily="34" charset="-120"/>
              </a:rPr>
              <a:t>年度</a:t>
            </a:r>
            <a:r>
              <a:rPr lang="en-US" altLang="zh-TW" sz="2000" dirty="0" smtClean="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月</a:t>
            </a:r>
            <a:r>
              <a:rPr lang="en-US" altLang="zh-TW" sz="2000" dirty="0" smtClean="0">
                <a:latin typeface="微軟正黑體" pitchFamily="34" charset="-120"/>
                <a:ea typeface="微軟正黑體" pitchFamily="34" charset="-120"/>
              </a:rPr>
              <a:t>20</a:t>
            </a:r>
            <a:r>
              <a:rPr lang="zh-TW" altLang="en-US" sz="2000" dirty="0">
                <a:latin typeface="微軟正黑體" pitchFamily="34" charset="-120"/>
                <a:ea typeface="微軟正黑體" pitchFamily="34" charset="-120"/>
              </a:rPr>
              <a:t>日前，提出之檢定資料如非國中教育階段取得者，亦予採計。</a:t>
            </a:r>
          </a:p>
        </p:txBody>
      </p:sp>
    </p:spTree>
    <p:extLst>
      <p:ext uri="{BB962C8B-B14F-4D97-AF65-F5344CB8AC3E}">
        <p14:creationId xmlns:p14="http://schemas.microsoft.com/office/powerpoint/2010/main" val="3272290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圖片 6">
            <a:extLst>
              <a:ext uri="{FF2B5EF4-FFF2-40B4-BE49-F238E27FC236}">
                <a16:creationId xmlns:a16="http://schemas.microsoft.com/office/drawing/2014/main" xmlns="" id="{7F9AE223-33AA-C5E7-DB6F-F5470C37599D}"/>
              </a:ext>
            </a:extLst>
          </p:cNvPr>
          <p:cNvPicPr>
            <a:picLocks noChangeAspect="1"/>
          </p:cNvPicPr>
          <p:nvPr/>
        </p:nvPicPr>
        <p:blipFill>
          <a:blip r:embed="rId3"/>
          <a:stretch>
            <a:fillRect/>
          </a:stretch>
        </p:blipFill>
        <p:spPr>
          <a:xfrm rot="10800000">
            <a:off x="6960480" y="-1"/>
            <a:ext cx="2169229" cy="5143500"/>
          </a:xfrm>
          <a:prstGeom prst="rect">
            <a:avLst/>
          </a:prstGeom>
        </p:spPr>
      </p:pic>
      <p:sp>
        <p:nvSpPr>
          <p:cNvPr id="200" name="Google Shape;200;p34"/>
          <p:cNvSpPr/>
          <p:nvPr/>
        </p:nvSpPr>
        <p:spPr>
          <a:xfrm>
            <a:off x="890587" y="436200"/>
            <a:ext cx="4733924" cy="40044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4" name="Google Shape;204;p34"/>
          <p:cNvSpPr/>
          <p:nvPr/>
        </p:nvSpPr>
        <p:spPr>
          <a:xfrm flipH="1">
            <a:off x="6205548" y="-1"/>
            <a:ext cx="1243636"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 name="Google Shape;166;p31">
            <a:extLst>
              <a:ext uri="{FF2B5EF4-FFF2-40B4-BE49-F238E27FC236}">
                <a16:creationId xmlns:a16="http://schemas.microsoft.com/office/drawing/2014/main" xmlns="" id="{340580A8-8710-30BE-C8A8-4AF46BB1879E}"/>
              </a:ext>
            </a:extLst>
          </p:cNvPr>
          <p:cNvSpPr txBox="1">
            <a:spLocks/>
          </p:cNvSpPr>
          <p:nvPr/>
        </p:nvSpPr>
        <p:spPr>
          <a:xfrm>
            <a:off x="2324099" y="1115324"/>
            <a:ext cx="1866901" cy="39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pPr>
              <a:buClr>
                <a:srgbClr val="8CBBA2"/>
              </a:buClr>
            </a:pPr>
            <a:r>
              <a:rPr lang="en-US" altLang="zh-TW" sz="5400" b="1" dirty="0" smtClean="0">
                <a:solidFill>
                  <a:srgbClr val="FAFDF4">
                    <a:lumMod val="25000"/>
                  </a:srgbClr>
                </a:solidFill>
                <a:latin typeface="Microsoft JhengHei" panose="020B0604030504040204" pitchFamily="34" charset="-120"/>
                <a:ea typeface="Microsoft JhengHei" panose="020B0604030504040204" pitchFamily="34" charset="-120"/>
              </a:rPr>
              <a:t>06</a:t>
            </a:r>
            <a:endParaRPr lang="en-US" altLang="zh-TW" sz="5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
        <p:nvSpPr>
          <p:cNvPr id="3" name="矩形 2"/>
          <p:cNvSpPr/>
          <p:nvPr/>
        </p:nvSpPr>
        <p:spPr>
          <a:xfrm>
            <a:off x="1490661" y="1925418"/>
            <a:ext cx="3948113" cy="646331"/>
          </a:xfrm>
          <a:prstGeom prst="rect">
            <a:avLst/>
          </a:prstGeom>
        </p:spPr>
        <p:txBody>
          <a:bodyPr wrap="square">
            <a:spAutoFit/>
          </a:bodyPr>
          <a:lstStyle/>
          <a:p>
            <a:pPr>
              <a:buClr>
                <a:srgbClr val="8CBBA2"/>
              </a:buClr>
            </a:pPr>
            <a:r>
              <a:rPr lang="zh-TW" altLang="en-US" sz="3600" b="1" dirty="0">
                <a:solidFill>
                  <a:srgbClr val="FAFDF4">
                    <a:lumMod val="25000"/>
                  </a:srgbClr>
                </a:solidFill>
                <a:latin typeface="Microsoft JhengHei" panose="020B0604030504040204" pitchFamily="34" charset="-120"/>
                <a:ea typeface="Microsoft JhengHei" panose="020B0604030504040204" pitchFamily="34" charset="-120"/>
              </a:rPr>
              <a:t>本土語文相關法規</a:t>
            </a:r>
          </a:p>
        </p:txBody>
      </p:sp>
    </p:spTree>
    <p:extLst>
      <p:ext uri="{BB962C8B-B14F-4D97-AF65-F5344CB8AC3E}">
        <p14:creationId xmlns:p14="http://schemas.microsoft.com/office/powerpoint/2010/main" val="4133183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71626" y="552450"/>
            <a:ext cx="7400924" cy="4339650"/>
          </a:xfrm>
          <a:prstGeom prst="rect">
            <a:avLst/>
          </a:prstGeom>
        </p:spPr>
        <p:txBody>
          <a:bodyPr wrap="square">
            <a:spAutoFit/>
          </a:bodyPr>
          <a:lstStyle/>
          <a:p>
            <a:r>
              <a:rPr lang="zh-TW" altLang="zh-TW" sz="1800" dirty="0">
                <a:solidFill>
                  <a:srgbClr val="FF0000"/>
                </a:solidFill>
                <a:latin typeface="微軟正黑體" pitchFamily="34" charset="-120"/>
                <a:ea typeface="微軟正黑體" pitchFamily="34" charset="-120"/>
              </a:rPr>
              <a:t>相關法規：</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詳細內容，請鍵入法規名稱，上網搜尋</a:t>
            </a:r>
            <a:r>
              <a:rPr lang="en-US" altLang="zh-TW" sz="1600" dirty="0">
                <a:latin typeface="微軟正黑體" pitchFamily="34" charset="-120"/>
                <a:ea typeface="微軟正黑體" pitchFamily="34" charset="-120"/>
              </a:rPr>
              <a:t>)</a:t>
            </a:r>
            <a:endParaRPr lang="zh-TW" altLang="zh-TW" sz="1600" dirty="0">
              <a:latin typeface="微軟正黑體" pitchFamily="34" charset="-120"/>
              <a:ea typeface="微軟正黑體" pitchFamily="34" charset="-120"/>
            </a:endParaRPr>
          </a:p>
          <a:p>
            <a:r>
              <a:rPr lang="zh-TW" altLang="zh-TW" sz="1600" dirty="0">
                <a:latin typeface="微軟正黑體" pitchFamily="34" charset="-120"/>
                <a:ea typeface="微軟正黑體" pitchFamily="34" charset="-120"/>
              </a:rPr>
              <a:t>▓提升國民中小學本土語文師資專業素養改進措施</a:t>
            </a:r>
          </a:p>
          <a:p>
            <a:r>
              <a:rPr lang="zh-TW" altLang="zh-TW" sz="1600" dirty="0">
                <a:latin typeface="微軟正黑體" pitchFamily="34" charset="-120"/>
                <a:ea typeface="微軟正黑體" pitchFamily="34" charset="-120"/>
              </a:rPr>
              <a:t>▓國民中小學教學支援工作人員聘任辦法</a:t>
            </a:r>
          </a:p>
          <a:p>
            <a:r>
              <a:rPr lang="zh-TW" altLang="zh-TW" sz="1600" dirty="0">
                <a:latin typeface="微軟正黑體" pitchFamily="34" charset="-120"/>
                <a:ea typeface="微軟正黑體" pitchFamily="34" charset="-120"/>
              </a:rPr>
              <a:t>▓高級中等以下學校及幼兒園閩南語師資培育及聘用辦法</a:t>
            </a:r>
          </a:p>
          <a:p>
            <a:r>
              <a:rPr lang="zh-TW" altLang="zh-TW" sz="1600" dirty="0">
                <a:latin typeface="微軟正黑體" pitchFamily="34" charset="-120"/>
                <a:ea typeface="微軟正黑體" pitchFamily="34" charset="-120"/>
              </a:rPr>
              <a:t>▓高級中等以下學校及幼兒園客語師資培育資格及聘用辦法</a:t>
            </a:r>
          </a:p>
          <a:p>
            <a:r>
              <a:rPr lang="zh-TW" altLang="zh-TW" sz="1600" dirty="0">
                <a:latin typeface="微軟正黑體" pitchFamily="34" charset="-120"/>
                <a:ea typeface="微軟正黑體" pitchFamily="34" charset="-120"/>
              </a:rPr>
              <a:t>▓高級中等以下學校原住民族語老師資格及聘用辦法</a:t>
            </a:r>
          </a:p>
          <a:p>
            <a:r>
              <a:rPr lang="zh-TW" altLang="zh-TW" sz="1600" dirty="0">
                <a:latin typeface="微軟正黑體" pitchFamily="34" charset="-120"/>
                <a:ea typeface="微軟正黑體" pitchFamily="34" charset="-120"/>
              </a:rPr>
              <a:t>▓教育部國民及學前教育署推動國民小學及國民中學本土教育補助要點</a:t>
            </a:r>
          </a:p>
          <a:p>
            <a:r>
              <a:rPr lang="zh-TW" altLang="zh-TW" sz="1600" dirty="0">
                <a:latin typeface="微軟正黑體" pitchFamily="34" charset="-120"/>
                <a:ea typeface="微軟正黑體" pitchFamily="34" charset="-120"/>
              </a:rPr>
              <a:t>▓教育部國民及學前教育署補助辦理原住民族語及英語教學作業實施要點</a:t>
            </a:r>
          </a:p>
          <a:p>
            <a:r>
              <a:rPr lang="zh-TW" altLang="zh-TW" sz="1600" dirty="0">
                <a:latin typeface="微軟正黑體" pitchFamily="34" charset="-120"/>
                <a:ea typeface="微軟正黑體" pitchFamily="34" charset="-120"/>
              </a:rPr>
              <a:t>▓國民中小學開設本土語文選修課程應注意事項</a:t>
            </a:r>
          </a:p>
          <a:p>
            <a:r>
              <a:rPr lang="zh-TW" altLang="zh-TW" sz="1600" dirty="0">
                <a:latin typeface="微軟正黑體" pitchFamily="34" charset="-120"/>
                <a:ea typeface="微軟正黑體" pitchFamily="34" charset="-120"/>
              </a:rPr>
              <a:t>▓「十二年國民基本教育課程綱要國民中小學語文領域─本土語文</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閩南語文</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a:t>
            </a:r>
          </a:p>
          <a:p>
            <a:r>
              <a:rPr lang="zh-TW" altLang="zh-TW" sz="1600" dirty="0">
                <a:latin typeface="微軟正黑體" pitchFamily="34" charset="-120"/>
                <a:ea typeface="微軟正黑體" pitchFamily="34" charset="-120"/>
              </a:rPr>
              <a:t>▓「十二年國民基本教育課程綱要國民中小學語文領域─本土語文（客家語文）」</a:t>
            </a:r>
          </a:p>
          <a:p>
            <a:r>
              <a:rPr lang="zh-TW" altLang="zh-TW" sz="1600" dirty="0">
                <a:latin typeface="微軟正黑體" pitchFamily="34" charset="-120"/>
                <a:ea typeface="微軟正黑體" pitchFamily="34" charset="-120"/>
              </a:rPr>
              <a:t>▓「十二年國民基本教育課程綱要語文領域─本土語文（原住民族語文）」</a:t>
            </a:r>
          </a:p>
          <a:p>
            <a:r>
              <a:rPr lang="zh-TW" altLang="zh-TW" sz="1800" dirty="0">
                <a:solidFill>
                  <a:srgbClr val="FF0000"/>
                </a:solidFill>
                <a:latin typeface="微軟正黑體" pitchFamily="34" charset="-120"/>
                <a:ea typeface="微軟正黑體" pitchFamily="34" charset="-120"/>
              </a:rPr>
              <a:t>相關連結：</a:t>
            </a:r>
          </a:p>
          <a:p>
            <a:r>
              <a:rPr lang="zh-TW" altLang="zh-TW" sz="1600" dirty="0">
                <a:latin typeface="微軟正黑體" pitchFamily="34" charset="-120"/>
                <a:ea typeface="微軟正黑體" pitchFamily="34" charset="-120"/>
              </a:rPr>
              <a:t>▓全國法規資料庫</a:t>
            </a:r>
          </a:p>
          <a:p>
            <a:r>
              <a:rPr lang="en-US" altLang="zh-TW" sz="1600" u="sng" dirty="0">
                <a:latin typeface="微軟正黑體" pitchFamily="34" charset="-120"/>
                <a:ea typeface="微軟正黑體" pitchFamily="34" charset="-120"/>
                <a:hlinkClick r:id="rId2"/>
              </a:rPr>
              <a:t>https://law.moj.gov.tw/LawClass/LawAll.aspx?pcode=H0070021</a:t>
            </a:r>
            <a:endParaRPr lang="zh-TW" altLang="zh-TW" sz="1600" dirty="0">
              <a:latin typeface="微軟正黑體" pitchFamily="34" charset="-120"/>
              <a:ea typeface="微軟正黑體" pitchFamily="34" charset="-120"/>
            </a:endParaRPr>
          </a:p>
          <a:p>
            <a:r>
              <a:rPr lang="zh-TW" altLang="zh-TW" sz="1600" dirty="0">
                <a:latin typeface="微軟正黑體" pitchFamily="34" charset="-120"/>
                <a:ea typeface="微軟正黑體" pitchFamily="34" charset="-120"/>
              </a:rPr>
              <a:t>▓本土教育資源網</a:t>
            </a:r>
          </a:p>
          <a:p>
            <a:r>
              <a:rPr lang="en-US" altLang="zh-TW" sz="1600" u="sng" dirty="0">
                <a:latin typeface="微軟正黑體" pitchFamily="34" charset="-120"/>
                <a:ea typeface="微軟正黑體" pitchFamily="34" charset="-120"/>
                <a:hlinkClick r:id="rId3"/>
              </a:rPr>
              <a:t>https://cirn.moe.edu.tw/Module/index.aspx?sid=1107</a:t>
            </a:r>
            <a:endParaRPr lang="zh-TW" altLang="zh-TW" sz="1600" dirty="0">
              <a:latin typeface="微軟正黑體" pitchFamily="34" charset="-120"/>
              <a:ea typeface="微軟正黑體" pitchFamily="34" charset="-120"/>
            </a:endParaRPr>
          </a:p>
        </p:txBody>
      </p:sp>
    </p:spTree>
    <p:extLst>
      <p:ext uri="{BB962C8B-B14F-4D97-AF65-F5344CB8AC3E}">
        <p14:creationId xmlns:p14="http://schemas.microsoft.com/office/powerpoint/2010/main" val="2847511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圖片 6">
            <a:extLst>
              <a:ext uri="{FF2B5EF4-FFF2-40B4-BE49-F238E27FC236}">
                <a16:creationId xmlns:a16="http://schemas.microsoft.com/office/drawing/2014/main" xmlns="" id="{7F9AE223-33AA-C5E7-DB6F-F5470C37599D}"/>
              </a:ext>
            </a:extLst>
          </p:cNvPr>
          <p:cNvPicPr>
            <a:picLocks noChangeAspect="1"/>
          </p:cNvPicPr>
          <p:nvPr/>
        </p:nvPicPr>
        <p:blipFill>
          <a:blip r:embed="rId3"/>
          <a:stretch>
            <a:fillRect/>
          </a:stretch>
        </p:blipFill>
        <p:spPr>
          <a:xfrm rot="10800000">
            <a:off x="6960480" y="-1"/>
            <a:ext cx="2169229" cy="5143500"/>
          </a:xfrm>
          <a:prstGeom prst="rect">
            <a:avLst/>
          </a:prstGeom>
        </p:spPr>
      </p:pic>
      <p:sp>
        <p:nvSpPr>
          <p:cNvPr id="200" name="Google Shape;200;p34"/>
          <p:cNvSpPr/>
          <p:nvPr/>
        </p:nvSpPr>
        <p:spPr>
          <a:xfrm>
            <a:off x="1263017" y="436200"/>
            <a:ext cx="4181100" cy="40044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4" name="Google Shape;204;p34"/>
          <p:cNvSpPr/>
          <p:nvPr/>
        </p:nvSpPr>
        <p:spPr>
          <a:xfrm flipH="1">
            <a:off x="6205548" y="-1"/>
            <a:ext cx="1243636" cy="5143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 name="Google Shape;166;p31">
            <a:extLst>
              <a:ext uri="{FF2B5EF4-FFF2-40B4-BE49-F238E27FC236}">
                <a16:creationId xmlns:a16="http://schemas.microsoft.com/office/drawing/2014/main" xmlns="" id="{340580A8-8710-30BE-C8A8-4AF46BB1879E}"/>
              </a:ext>
            </a:extLst>
          </p:cNvPr>
          <p:cNvSpPr txBox="1">
            <a:spLocks/>
          </p:cNvSpPr>
          <p:nvPr/>
        </p:nvSpPr>
        <p:spPr>
          <a:xfrm>
            <a:off x="1263017" y="2210699"/>
            <a:ext cx="4261484" cy="39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pPr>
              <a:buClr>
                <a:srgbClr val="8CBBA2"/>
              </a:buClr>
            </a:pPr>
            <a:r>
              <a:rPr lang="zh-TW" altLang="en-US" sz="5400" b="1" dirty="0" smtClean="0">
                <a:solidFill>
                  <a:srgbClr val="FAFDF4">
                    <a:lumMod val="25000"/>
                  </a:srgbClr>
                </a:solidFill>
                <a:latin typeface="Microsoft JhengHei" panose="020B0604030504040204" pitchFamily="34" charset="-120"/>
                <a:ea typeface="Microsoft JhengHei" panose="020B0604030504040204" pitchFamily="34" charset="-120"/>
              </a:rPr>
              <a:t>簡報完畢</a:t>
            </a:r>
            <a:endParaRPr lang="en-US" altLang="zh-TW" sz="5400" b="1" dirty="0">
              <a:solidFill>
                <a:srgbClr val="FAFDF4">
                  <a:lumMod val="25000"/>
                </a:srgb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56515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85825" y="2322921"/>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法令規定</a:t>
            </a:r>
            <a:endParaRPr dirty="0">
              <a:latin typeface="微軟正黑體" panose="020B0604030504040204" pitchFamily="34" charset="-120"/>
              <a:ea typeface="微軟正黑體" panose="020B0604030504040204" pitchFamily="34" charset="-120"/>
            </a:endParaRPr>
          </a:p>
        </p:txBody>
      </p:sp>
      <p:sp>
        <p:nvSpPr>
          <p:cNvPr id="1595" name="Google Shape;1595;p16"/>
          <p:cNvSpPr txBox="1"/>
          <p:nvPr/>
        </p:nvSpPr>
        <p:spPr>
          <a:xfrm>
            <a:off x="-1" y="1925150"/>
            <a:ext cx="1685926"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smtClean="0">
                <a:solidFill>
                  <a:schemeClr val="accent4"/>
                </a:solidFill>
                <a:latin typeface="Cooper Black" panose="0208090404030B020404" pitchFamily="18" charset="0"/>
                <a:ea typeface="Encode Sans Semi Condensed"/>
                <a:cs typeface="Encode Sans Semi Condensed"/>
                <a:sym typeface="Encode Sans Semi Condensed"/>
              </a:rPr>
              <a:t>(1)</a:t>
            </a:r>
            <a:endParaRPr sz="7200" b="1" dirty="0">
              <a:solidFill>
                <a:schemeClr val="accent4"/>
              </a:solidFill>
              <a:latin typeface="Cooper Black" panose="0208090404030B020404" pitchFamily="18" charset="0"/>
              <a:ea typeface="Encode Sans Semi Condensed"/>
              <a:cs typeface="Encode Sans Semi Condensed"/>
              <a:sym typeface="Encode Sans Semi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國家語言發展法</a:t>
            </a:r>
            <a:r>
              <a:rPr lang="en-US" altLang="zh-TW" sz="1600" dirty="0">
                <a:latin typeface="Bradley Hand ITC" panose="03070402050302030203" pitchFamily="66" charset="0"/>
                <a:ea typeface="微軟正黑體" panose="020B0604030504040204" pitchFamily="34" charset="-120"/>
              </a:rPr>
              <a:t>(108.1.9)</a:t>
            </a:r>
            <a:endParaRPr dirty="0">
              <a:latin typeface="Bradley Hand ITC" panose="03070402050302030203" pitchFamily="66" charset="0"/>
              <a:ea typeface="微軟正黑體" panose="020B0604030504040204" pitchFamily="34" charset="-120"/>
            </a:endParaRPr>
          </a:p>
        </p:txBody>
      </p:sp>
      <p:sp>
        <p:nvSpPr>
          <p:cNvPr id="1607" name="Google Shape;1607;p18"/>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p>
            <a:pPr algn="l"/>
            <a:r>
              <a:rPr lang="en-US" altLang="zh-TW" b="1" i="0" dirty="0">
                <a:solidFill>
                  <a:srgbClr val="000000"/>
                </a:solidFill>
                <a:effectLst/>
                <a:latin typeface="Broadway" panose="04040905080B02020502" pitchFamily="82" charset="0"/>
                <a:ea typeface="微軟正黑體" panose="020B0604030504040204" pitchFamily="34" charset="-120"/>
              </a:rPr>
              <a:t>§3</a:t>
            </a:r>
          </a:p>
          <a:p>
            <a:pPr marL="76200" indent="0" algn="l">
              <a:buNone/>
            </a:pPr>
            <a:r>
              <a:rPr lang="zh-TW" altLang="en-US" b="0" i="0" dirty="0">
                <a:solidFill>
                  <a:srgbClr val="000000"/>
                </a:solidFill>
                <a:effectLst/>
                <a:latin typeface="微軟正黑體" panose="020B0604030504040204" pitchFamily="34" charset="-120"/>
                <a:ea typeface="微軟正黑體" panose="020B0604030504040204" pitchFamily="34" charset="-120"/>
              </a:rPr>
              <a:t>本法所稱國家語言，指臺灣各固有族群使用之</a:t>
            </a:r>
            <a:r>
              <a:rPr lang="zh-TW" altLang="en-US" b="0" i="0" dirty="0">
                <a:solidFill>
                  <a:srgbClr val="FF0000"/>
                </a:solidFill>
                <a:effectLst/>
                <a:latin typeface="微軟正黑體" panose="020B0604030504040204" pitchFamily="34" charset="-120"/>
                <a:ea typeface="微軟正黑體" panose="020B0604030504040204" pitchFamily="34" charset="-120"/>
              </a:rPr>
              <a:t>自然語言</a:t>
            </a:r>
            <a:r>
              <a:rPr lang="zh-TW" altLang="en-US" b="0" i="0" dirty="0">
                <a:solidFill>
                  <a:srgbClr val="000000"/>
                </a:solidFill>
                <a:effectLst/>
                <a:latin typeface="微軟正黑體" panose="020B0604030504040204" pitchFamily="34" charset="-120"/>
                <a:ea typeface="微軟正黑體" panose="020B0604030504040204" pitchFamily="34" charset="-120"/>
              </a:rPr>
              <a:t>及</a:t>
            </a:r>
            <a:r>
              <a:rPr lang="zh-TW" altLang="en-US" b="0" i="0" dirty="0">
                <a:solidFill>
                  <a:srgbClr val="FF0000"/>
                </a:solidFill>
                <a:effectLst/>
                <a:latin typeface="微軟正黑體" panose="020B0604030504040204" pitchFamily="34" charset="-120"/>
                <a:ea typeface="微軟正黑體" panose="020B0604030504040204" pitchFamily="34" charset="-120"/>
              </a:rPr>
              <a:t>臺灣手語</a:t>
            </a:r>
            <a:r>
              <a:rPr lang="zh-TW" altLang="en-US" b="0" i="0" dirty="0">
                <a:solidFill>
                  <a:srgbClr val="000000"/>
                </a:solidFill>
                <a:effectLst/>
                <a:latin typeface="微軟正黑體" panose="020B0604030504040204" pitchFamily="34" charset="-120"/>
                <a:ea typeface="微軟正黑體" panose="020B0604030504040204" pitchFamily="34" charset="-120"/>
              </a:rPr>
              <a:t>。</a:t>
            </a:r>
            <a:endParaRPr lang="en-US" altLang="zh-TW" b="0" i="0" dirty="0">
              <a:solidFill>
                <a:srgbClr val="000000"/>
              </a:solidFill>
              <a:effectLst/>
              <a:latin typeface="微軟正黑體" panose="020B0604030504040204" pitchFamily="34" charset="-120"/>
              <a:ea typeface="微軟正黑體" panose="020B0604030504040204" pitchFamily="34" charset="-120"/>
            </a:endParaRPr>
          </a:p>
          <a:p>
            <a:r>
              <a:rPr lang="en-US" altLang="zh-TW" b="1" dirty="0">
                <a:solidFill>
                  <a:srgbClr val="000000"/>
                </a:solidFill>
                <a:latin typeface="Broadway" panose="04040905080B02020502" pitchFamily="82" charset="0"/>
                <a:ea typeface="微軟正黑體" panose="020B0604030504040204" pitchFamily="34" charset="-120"/>
              </a:rPr>
              <a:t>§ 9</a:t>
            </a:r>
          </a:p>
          <a:p>
            <a:pPr marL="76200" indent="0" algn="l">
              <a:buNone/>
            </a:pPr>
            <a:r>
              <a:rPr lang="zh-TW" altLang="en-US" b="0" i="0" dirty="0">
                <a:solidFill>
                  <a:srgbClr val="000000"/>
                </a:solidFill>
                <a:effectLst/>
                <a:latin typeface="微軟正黑體" panose="020B0604030504040204" pitchFamily="34" charset="-120"/>
                <a:ea typeface="微軟正黑體" panose="020B0604030504040204" pitchFamily="34" charset="-120"/>
              </a:rPr>
              <a:t>中央教育主管機關應於國民基本教育各階段，將國家語言列為</a:t>
            </a:r>
            <a:r>
              <a:rPr lang="zh-TW" altLang="en-US" b="0" i="0" dirty="0">
                <a:solidFill>
                  <a:srgbClr val="FF0000"/>
                </a:solidFill>
                <a:effectLst/>
                <a:latin typeface="微軟正黑體" panose="020B0604030504040204" pitchFamily="34" charset="-120"/>
                <a:ea typeface="微軟正黑體" panose="020B0604030504040204" pitchFamily="34" charset="-120"/>
              </a:rPr>
              <a:t>部定課程</a:t>
            </a:r>
            <a:r>
              <a:rPr lang="zh-TW" altLang="en-US" b="0" i="0" dirty="0">
                <a:solidFill>
                  <a:srgbClr val="000000"/>
                </a:solidFill>
                <a:effectLst/>
                <a:latin typeface="微軟正黑體" panose="020B0604030504040204" pitchFamily="34" charset="-120"/>
                <a:ea typeface="微軟正黑體" panose="020B0604030504040204" pitchFamily="34" charset="-120"/>
              </a:rPr>
              <a:t>。</a:t>
            </a:r>
            <a:endParaRPr lang="en-US" altLang="zh-TW" b="0" i="0" dirty="0">
              <a:solidFill>
                <a:srgbClr val="000000"/>
              </a:solidFill>
              <a:effectLst/>
              <a:latin typeface="微軟正黑體" panose="020B0604030504040204" pitchFamily="34" charset="-120"/>
              <a:ea typeface="微軟正黑體" panose="020B0604030504040204" pitchFamily="34" charset="-120"/>
            </a:endParaRPr>
          </a:p>
          <a:p>
            <a:pPr algn="l"/>
            <a:endParaRPr lang="zh-TW" altLang="en-US" b="0" i="0" dirty="0">
              <a:solidFill>
                <a:srgbClr val="000000"/>
              </a:solidFill>
              <a:effectLst/>
              <a:latin typeface="微軟正黑體" panose="020B0604030504040204" pitchFamily="34" charset="-120"/>
              <a:ea typeface="微軟正黑體" panose="020B0604030504040204" pitchFamily="34" charset="-120"/>
            </a:endParaRP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49104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630296"/>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總綱規定</a:t>
            </a:r>
            <a:r>
              <a:rPr lang="en-US" altLang="zh-TW" sz="1800" dirty="0">
                <a:latin typeface="Bradley Hand ITC" panose="03070402050302030203" pitchFamily="66" charset="0"/>
                <a:ea typeface="微軟正黑體" panose="020B0604030504040204" pitchFamily="34" charset="-120"/>
              </a:rPr>
              <a:t>(110.3.15)</a:t>
            </a:r>
            <a:endParaRPr dirty="0">
              <a:latin typeface="微軟正黑體" panose="020B0604030504040204" pitchFamily="34" charset="-120"/>
              <a:ea typeface="微軟正黑體" panose="020B0604030504040204" pitchFamily="34" charset="-120"/>
            </a:endParaRPr>
          </a:p>
        </p:txBody>
      </p:sp>
      <p:sp>
        <p:nvSpPr>
          <p:cNvPr id="1607" name="Google Shape;1607;p18"/>
          <p:cNvSpPr txBox="1">
            <a:spLocks noGrp="1"/>
          </p:cNvSpPr>
          <p:nvPr>
            <p:ph type="body" idx="1"/>
          </p:nvPr>
        </p:nvSpPr>
        <p:spPr>
          <a:xfrm>
            <a:off x="485486" y="1101597"/>
            <a:ext cx="5877514" cy="3813304"/>
          </a:xfrm>
          <a:prstGeom prst="rect">
            <a:avLst/>
          </a:prstGeom>
        </p:spPr>
        <p:txBody>
          <a:bodyPr spcFirstLastPara="1" wrap="square" lIns="0" tIns="0" rIns="0" bIns="0" anchor="t" anchorCtr="0">
            <a:noAutofit/>
          </a:bodyPr>
          <a:lstStyle/>
          <a:p>
            <a:pPr lvl="0"/>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國中小領域學習課程：</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本土語文</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臺灣手語</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新住民語文課程規劃如下：</a:t>
            </a:r>
          </a:p>
          <a:p>
            <a:pPr marL="419100" indent="-342900">
              <a:buClr>
                <a:schemeClr val="tx1"/>
              </a:buClr>
              <a:buSzPct val="90000"/>
              <a:buFont typeface="+mj-lt"/>
              <a:buAutoNum type="alphaUcPeriod"/>
            </a:pPr>
            <a:r>
              <a:rPr lang="zh-TW" altLang="en-US" sz="1600" dirty="0">
                <a:solidFill>
                  <a:schemeClr val="tx1"/>
                </a:solidFill>
                <a:latin typeface="微軟正黑體" panose="020B0604030504040204" pitchFamily="34" charset="-120"/>
                <a:ea typeface="微軟正黑體" panose="020B0604030504040204" pitchFamily="34" charset="-120"/>
              </a:rPr>
              <a:t>本土語文包含閩南語文、客語文、原住民族語文、閩東語文、其他具有傳承危機之國家語言。具地區特性之族群語文（如平埔族群語言），由學校調查學生實際需求與意願，於本土語文開設課程供學生選修。</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419100" indent="-342900">
              <a:buClr>
                <a:schemeClr val="tx1"/>
              </a:buClr>
              <a:buSzPct val="90000"/>
              <a:buFont typeface="+mj-lt"/>
              <a:buAutoNum type="alphaUcPeriod"/>
            </a:pPr>
            <a:r>
              <a:rPr lang="zh-TW" altLang="en-US" sz="1600" dirty="0">
                <a:solidFill>
                  <a:schemeClr val="tx1"/>
                </a:solidFill>
                <a:latin typeface="微軟正黑體" panose="020B0604030504040204" pitchFamily="34" charset="-120"/>
                <a:ea typeface="微軟正黑體" panose="020B0604030504040204" pitchFamily="34" charset="-120"/>
              </a:rPr>
              <a:t>新住民語文課程的開設內容以東南亞地區的新住民語文為主。</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419100" indent="-342900">
              <a:buClr>
                <a:schemeClr val="tx1"/>
              </a:buClr>
              <a:buSzPct val="90000"/>
              <a:buFont typeface="+mj-lt"/>
              <a:buAutoNum type="alphaUcPeriod"/>
            </a:pPr>
            <a:r>
              <a:rPr lang="zh-TW" altLang="en-US" sz="1600" dirty="0">
                <a:solidFill>
                  <a:schemeClr val="tx1"/>
                </a:solidFill>
                <a:latin typeface="微軟正黑體" panose="020B0604030504040204" pitchFamily="34" charset="-120"/>
                <a:ea typeface="微軟正黑體" panose="020B0604030504040204" pitchFamily="34" charset="-120"/>
              </a:rPr>
              <a:t>國民小學階段本土語文</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臺灣手語</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新住民語文列為</a:t>
            </a:r>
            <a:r>
              <a:rPr lang="zh-TW" altLang="en-US" sz="1600" dirty="0">
                <a:solidFill>
                  <a:srgbClr val="FF0000"/>
                </a:solidFill>
                <a:latin typeface="微軟正黑體" panose="020B0604030504040204" pitchFamily="34" charset="-120"/>
                <a:ea typeface="微軟正黑體" panose="020B0604030504040204" pitchFamily="34" charset="-120"/>
              </a:rPr>
              <a:t>部定課程</a:t>
            </a:r>
            <a:r>
              <a:rPr lang="zh-TW" altLang="en-US" sz="1600" dirty="0">
                <a:solidFill>
                  <a:schemeClr val="tx1"/>
                </a:solidFill>
                <a:latin typeface="微軟正黑體" panose="020B0604030504040204" pitchFamily="34" charset="-120"/>
                <a:ea typeface="微軟正黑體" panose="020B0604030504040204" pitchFamily="34" charset="-120"/>
              </a:rPr>
              <a:t>，每週一節課，</a:t>
            </a:r>
            <a:r>
              <a:rPr lang="zh-TW" altLang="en-US" sz="1600" dirty="0">
                <a:solidFill>
                  <a:srgbClr val="FF0000"/>
                </a:solidFill>
                <a:latin typeface="微軟正黑體" panose="020B0604030504040204" pitchFamily="34" charset="-120"/>
                <a:ea typeface="微軟正黑體" panose="020B0604030504040204" pitchFamily="34" charset="-120"/>
              </a:rPr>
              <a:t>學生選擇其中一項語別進行學習</a:t>
            </a:r>
            <a:r>
              <a:rPr lang="zh-TW" altLang="en-US" sz="1600" dirty="0">
                <a:solidFill>
                  <a:schemeClr val="tx1"/>
                </a:solidFill>
                <a:latin typeface="微軟正黑體" panose="020B0604030504040204" pitchFamily="34" charset="-120"/>
                <a:ea typeface="微軟正黑體" panose="020B0604030504040204" pitchFamily="34" charset="-120"/>
              </a:rPr>
              <a:t>，並由學校調查學生實際需求與意願開課。</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419100" indent="-342900">
              <a:buClr>
                <a:schemeClr val="tx1"/>
              </a:buClr>
              <a:buSzPct val="90000"/>
              <a:buFont typeface="+mj-lt"/>
              <a:buAutoNum type="alphaUcPeriod"/>
            </a:pPr>
            <a:r>
              <a:rPr lang="zh-TW" altLang="en-US" sz="1600" dirty="0">
                <a:solidFill>
                  <a:schemeClr val="tx1"/>
                </a:solidFill>
                <a:latin typeface="微軟正黑體" panose="020B0604030504040204" pitchFamily="34" charset="-120"/>
                <a:ea typeface="微軟正黑體" panose="020B0604030504040204" pitchFamily="34" charset="-120"/>
              </a:rPr>
              <a:t>國民中學階段</a:t>
            </a:r>
            <a:r>
              <a:rPr lang="zh-TW" altLang="en-US" sz="1600" dirty="0">
                <a:solidFill>
                  <a:srgbClr val="FF0000"/>
                </a:solidFill>
                <a:latin typeface="微軟正黑體" panose="020B0604030504040204" pitchFamily="34" charset="-120"/>
                <a:ea typeface="微軟正黑體" panose="020B0604030504040204" pitchFamily="34" charset="-120"/>
              </a:rPr>
              <a:t>本土語文</a:t>
            </a:r>
            <a:r>
              <a:rPr lang="en-US" altLang="zh-TW" sz="1600" dirty="0">
                <a:solidFill>
                  <a:srgbClr val="FF0000"/>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臺灣手語</a:t>
            </a:r>
            <a:r>
              <a:rPr lang="zh-TW" altLang="en-US" sz="1600" dirty="0">
                <a:solidFill>
                  <a:schemeClr val="tx1"/>
                </a:solidFill>
                <a:latin typeface="微軟正黑體" panose="020B0604030504040204" pitchFamily="34" charset="-120"/>
                <a:ea typeface="微軟正黑體" panose="020B0604030504040204" pitchFamily="34" charset="-120"/>
              </a:rPr>
              <a:t>列為</a:t>
            </a:r>
            <a:r>
              <a:rPr lang="zh-TW" altLang="en-US" sz="1600" dirty="0">
                <a:solidFill>
                  <a:srgbClr val="FF0000"/>
                </a:solidFill>
                <a:latin typeface="微軟正黑體" panose="020B0604030504040204" pitchFamily="34" charset="-120"/>
                <a:ea typeface="微軟正黑體" panose="020B0604030504040204" pitchFamily="34" charset="-120"/>
              </a:rPr>
              <a:t>七、八年級之部定課程</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每週一節課</a:t>
            </a:r>
            <a:r>
              <a:rPr lang="zh-TW" altLang="en-US" sz="1600" dirty="0">
                <a:solidFill>
                  <a:schemeClr val="tx1"/>
                </a:solidFill>
                <a:latin typeface="微軟正黑體" panose="020B0604030504040204" pitchFamily="34" charset="-120"/>
                <a:ea typeface="微軟正黑體" panose="020B0604030504040204" pitchFamily="34" charset="-120"/>
              </a:rPr>
              <a:t>，學生選擇其中一項語別進行學習，並由學校調查學生實際需求與意願開課。</a:t>
            </a: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箭號: 向右 4">
            <a:extLst>
              <a:ext uri="{FF2B5EF4-FFF2-40B4-BE49-F238E27FC236}">
                <a16:creationId xmlns="" xmlns:a16="http://schemas.microsoft.com/office/drawing/2014/main" id="{B983ABAA-4407-4137-A698-45AB19FBB514}"/>
              </a:ext>
            </a:extLst>
          </p:cNvPr>
          <p:cNvSpPr/>
          <p:nvPr/>
        </p:nvSpPr>
        <p:spPr>
          <a:xfrm rot="21283307" flipH="1">
            <a:off x="5523061" y="53206"/>
            <a:ext cx="3262169" cy="1839174"/>
          </a:xfrm>
          <a:prstGeom prst="rightArrow">
            <a:avLst>
              <a:gd name="adj1" fmla="val 50000"/>
              <a:gd name="adj2" fmla="val 66026"/>
            </a:avLst>
          </a:prstGeom>
          <a:solidFill>
            <a:srgbClr val="FF81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自</a:t>
            </a:r>
            <a:r>
              <a:rPr lang="en-US" altLang="zh-TW" sz="1800" b="1" dirty="0">
                <a:solidFill>
                  <a:schemeClr val="bg1"/>
                </a:solidFill>
                <a:latin typeface="微軟正黑體" panose="020B0604030504040204" pitchFamily="34" charset="-120"/>
                <a:ea typeface="微軟正黑體" panose="020B0604030504040204" pitchFamily="34" charset="-120"/>
              </a:rPr>
              <a:t>111</a:t>
            </a:r>
            <a:r>
              <a:rPr lang="zh-TW" altLang="en-US" sz="1800" b="1" dirty="0">
                <a:solidFill>
                  <a:schemeClr val="bg1"/>
                </a:solidFill>
                <a:latin typeface="微軟正黑體" panose="020B0604030504040204" pitchFamily="34" charset="-120"/>
                <a:ea typeface="微軟正黑體" panose="020B0604030504040204" pitchFamily="34" charset="-120"/>
              </a:rPr>
              <a:t>學年度起</a:t>
            </a:r>
            <a:endParaRPr lang="en-US" altLang="zh-TW" sz="1800" b="1" dirty="0">
              <a:solidFill>
                <a:schemeClr val="bg1"/>
              </a:solidFill>
              <a:latin typeface="微軟正黑體" panose="020B0604030504040204" pitchFamily="34" charset="-120"/>
              <a:ea typeface="微軟正黑體" panose="020B0604030504040204" pitchFamily="34" charset="-120"/>
            </a:endParaRPr>
          </a:p>
          <a:p>
            <a:pPr algn="ctr"/>
            <a:r>
              <a:rPr lang="zh-TW" altLang="en-US" sz="1800" b="1" dirty="0">
                <a:solidFill>
                  <a:schemeClr val="bg1"/>
                </a:solidFill>
                <a:latin typeface="微軟正黑體" panose="020B0604030504040204" pitchFamily="34" charset="-120"/>
                <a:ea typeface="微軟正黑體" panose="020B0604030504040204" pitchFamily="34" charset="-120"/>
              </a:rPr>
              <a:t>依照不同教育階段逐年實施</a:t>
            </a:r>
          </a:p>
        </p:txBody>
      </p:sp>
    </p:spTree>
    <p:extLst>
      <p:ext uri="{BB962C8B-B14F-4D97-AF65-F5344CB8AC3E}">
        <p14:creationId xmlns:p14="http://schemas.microsoft.com/office/powerpoint/2010/main" val="26039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630296"/>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總綱規定</a:t>
            </a:r>
            <a:r>
              <a:rPr lang="en-US" altLang="zh-TW" sz="1800" dirty="0">
                <a:latin typeface="Bradley Hand ITC" panose="03070402050302030203" pitchFamily="66" charset="0"/>
                <a:ea typeface="微軟正黑體" panose="020B0604030504040204" pitchFamily="34" charset="-120"/>
              </a:rPr>
              <a:t>(110.3.15)</a:t>
            </a:r>
            <a:endParaRPr sz="1800" dirty="0">
              <a:latin typeface="微軟正黑體" panose="020B0604030504040204" pitchFamily="34" charset="-120"/>
              <a:ea typeface="微軟正黑體" panose="020B0604030504040204" pitchFamily="34" charset="-120"/>
            </a:endParaRPr>
          </a:p>
        </p:txBody>
      </p:sp>
      <p:sp>
        <p:nvSpPr>
          <p:cNvPr id="1607" name="Google Shape;1607;p18"/>
          <p:cNvSpPr txBox="1">
            <a:spLocks noGrp="1"/>
          </p:cNvSpPr>
          <p:nvPr>
            <p:ph type="body" idx="1"/>
          </p:nvPr>
        </p:nvSpPr>
        <p:spPr>
          <a:xfrm>
            <a:off x="216064" y="1101596"/>
            <a:ext cx="6707250" cy="3493250"/>
          </a:xfrm>
          <a:prstGeom prst="rect">
            <a:avLst/>
          </a:prstGeom>
          <a:solidFill>
            <a:schemeClr val="bg1"/>
          </a:solidFill>
        </p:spPr>
        <p:txBody>
          <a:bodyPr spcFirstLastPara="1" wrap="square" lIns="0" tIns="0" rIns="0" bIns="0" anchor="t" anchorCtr="0">
            <a:noAutofit/>
          </a:bodyPr>
          <a:lstStyle/>
          <a:p>
            <a:pPr lvl="0"/>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國中小彈性學習課程：</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lvl="0" algn="l" rtl="0">
              <a:spcBef>
                <a:spcPts val="0"/>
              </a:spcBef>
              <a:spcAft>
                <a:spcPts val="0"/>
              </a:spcAft>
              <a:buClr>
                <a:schemeClr val="tx1"/>
              </a:buClr>
              <a:buSzPct val="9000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rPr>
              <a:t>「其他類課程」包括本土語文</a:t>
            </a:r>
            <a:r>
              <a:rPr lang="en-US" altLang="zh-TW" sz="1400" dirty="0">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臺灣手語</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新住民語文、服務學習、戶外教育、班際或校際交流、自治活動、班級輔導、學生自主學習等各式課程，以及領域補救教學課程；國民中學並得包括英語文以外之第二外國語文課程。</a:t>
            </a:r>
            <a:endParaRPr lang="en-US" altLang="zh-TW" sz="1400" dirty="0">
              <a:latin typeface="微軟正黑體" panose="020B0604030504040204" pitchFamily="34" charset="-120"/>
              <a:ea typeface="微軟正黑體" panose="020B0604030504040204" pitchFamily="34" charset="-120"/>
            </a:endParaRPr>
          </a:p>
          <a:p>
            <a:pPr lvl="0" algn="l" rtl="0">
              <a:spcBef>
                <a:spcPts val="0"/>
              </a:spcBef>
              <a:spcAft>
                <a:spcPts val="0"/>
              </a:spcAft>
              <a:buClr>
                <a:schemeClr val="tx1"/>
              </a:buClr>
              <a:buSzPct val="9000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rPr>
              <a:t>國民中學得視校內外資源，於彈性學習課程開設本土語文</a:t>
            </a:r>
            <a:r>
              <a:rPr lang="en-US" altLang="zh-TW" sz="1400" dirty="0">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臺灣手語</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新住民語文，或英語文以外之第二外國語文課程，供學生選修；其教學內容及教材得由學校自行安排。</a:t>
            </a:r>
            <a:endParaRPr lang="en-US" altLang="zh-TW" sz="1400" dirty="0">
              <a:latin typeface="微軟正黑體" panose="020B0604030504040204" pitchFamily="34" charset="-120"/>
              <a:ea typeface="微軟正黑體" panose="020B0604030504040204" pitchFamily="34" charset="-120"/>
            </a:endParaRPr>
          </a:p>
          <a:p>
            <a:pPr lvl="0" algn="l" rtl="0">
              <a:spcBef>
                <a:spcPts val="0"/>
              </a:spcBef>
              <a:spcAft>
                <a:spcPts val="0"/>
              </a:spcAft>
              <a:buClr>
                <a:schemeClr val="tx1"/>
              </a:buClr>
              <a:buSzPct val="9000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rPr>
              <a:t>為促成本土語文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臺灣手語之復振與傳承，除部定課程外，學校得依其資源、條件或相關法規之規範，於彈性學習課程開設本土語文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臺灣手語相關課程，</a:t>
            </a:r>
            <a:r>
              <a:rPr lang="zh-TW" altLang="en-US" sz="1400" dirty="0">
                <a:solidFill>
                  <a:srgbClr val="FF0000"/>
                </a:solidFill>
                <a:latin typeface="微軟正黑體" panose="020B0604030504040204" pitchFamily="34" charset="-120"/>
                <a:ea typeface="微軟正黑體" panose="020B0604030504040204" pitchFamily="34" charset="-120"/>
              </a:rPr>
              <a:t>結合其他領域，實施跨領域主題統整課程教學</a:t>
            </a:r>
            <a:r>
              <a:rPr lang="zh-TW" altLang="en-US" sz="1400" dirty="0">
                <a:latin typeface="微軟正黑體" panose="020B0604030504040204" pitchFamily="34" charset="-120"/>
                <a:ea typeface="微軟正黑體" panose="020B0604030504040204" pitchFamily="34" charset="-120"/>
              </a:rPr>
              <a:t>。另為保障學生持續學習本土語文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臺灣手語，九年級本土語文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臺灣手語課程之開設另規範如下：</a:t>
            </a:r>
          </a:p>
          <a:p>
            <a:pPr marL="76200" lvl="0" indent="0" algn="l" rtl="0">
              <a:spcBef>
                <a:spcPts val="0"/>
              </a:spcBef>
              <a:spcAft>
                <a:spcPts val="0"/>
              </a:spcAft>
              <a:buSzPts val="24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A.</a:t>
            </a:r>
            <a:r>
              <a:rPr lang="zh-TW" altLang="en-US" sz="1400" dirty="0">
                <a:latin typeface="微軟正黑體" panose="020B0604030504040204" pitchFamily="34" charset="-120"/>
                <a:ea typeface="微軟正黑體" panose="020B0604030504040204" pitchFamily="34" charset="-120"/>
              </a:rPr>
              <a:t>學校應調查學生之選修意願，學生有學習意願，即於九年級之彈性學習課程開課。</a:t>
            </a:r>
          </a:p>
          <a:p>
            <a:pPr marL="76200" lvl="0" indent="0" algn="l" rtl="0">
              <a:spcBef>
                <a:spcPts val="0"/>
              </a:spcBef>
              <a:spcAft>
                <a:spcPts val="0"/>
              </a:spcAft>
              <a:buSzPts val="24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B.</a:t>
            </a:r>
            <a:r>
              <a:rPr lang="zh-TW" altLang="en-US" sz="1400" dirty="0">
                <a:latin typeface="微軟正黑體" panose="020B0604030504040204" pitchFamily="34" charset="-120"/>
                <a:ea typeface="微軟正黑體" panose="020B0604030504040204" pitchFamily="34" charset="-120"/>
              </a:rPr>
              <a:t>為保障</a:t>
            </a:r>
            <a:r>
              <a:rPr lang="zh-TW" altLang="en-US" sz="1400" b="1" dirty="0">
                <a:solidFill>
                  <a:srgbClr val="FF0000"/>
                </a:solidFill>
                <a:latin typeface="微軟正黑體" panose="020B0604030504040204" pitchFamily="34" charset="-120"/>
                <a:ea typeface="微軟正黑體" panose="020B0604030504040204" pitchFamily="34" charset="-120"/>
              </a:rPr>
              <a:t>原住民籍學生民族教育之權益，應於九年級之彈性學習課程開設原住民族</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76200" lvl="0" indent="0" algn="l" rtl="0">
              <a:spcBef>
                <a:spcPts val="0"/>
              </a:spcBef>
              <a:spcAft>
                <a:spcPts val="0"/>
              </a:spcAft>
              <a:buSzPts val="2400"/>
              <a:buNone/>
            </a:pPr>
            <a:r>
              <a:rPr lang="en-US" altLang="zh-TW" sz="1400" b="1" dirty="0">
                <a:solidFill>
                  <a:srgbClr val="FF0000"/>
                </a:solidFill>
                <a:latin typeface="微軟正黑體" panose="020B0604030504040204" pitchFamily="34" charset="-120"/>
                <a:ea typeface="微軟正黑體" panose="020B0604030504040204" pitchFamily="34" charset="-120"/>
              </a:rPr>
              <a:t>         </a:t>
            </a:r>
            <a:r>
              <a:rPr lang="zh-TW" altLang="en-US" sz="1400" b="1" dirty="0">
                <a:solidFill>
                  <a:srgbClr val="FF0000"/>
                </a:solidFill>
                <a:latin typeface="微軟正黑體" panose="020B0604030504040204" pitchFamily="34" charset="-120"/>
                <a:ea typeface="微軟正黑體" panose="020B0604030504040204" pitchFamily="34" charset="-120"/>
              </a:rPr>
              <a:t>語文課程至少每週一節課</a:t>
            </a:r>
            <a:r>
              <a:rPr lang="zh-TW" altLang="en-US" sz="1400" dirty="0">
                <a:latin typeface="微軟正黑體" panose="020B0604030504040204" pitchFamily="34" charset="-120"/>
                <a:ea typeface="微軟正黑體" panose="020B0604030504040204" pitchFamily="34" charset="-120"/>
              </a:rPr>
              <a:t>，供學生修習。</a:t>
            </a:r>
            <a:endParaRPr lang="zh-TW" altLang="en-US" sz="2000" dirty="0">
              <a:latin typeface="微軟正黑體" panose="020B0604030504040204" pitchFamily="34" charset="-120"/>
              <a:ea typeface="微軟正黑體" panose="020B0604030504040204" pitchFamily="34" charset="-120"/>
            </a:endParaRP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10541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630296"/>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總綱規定</a:t>
            </a:r>
            <a:r>
              <a:rPr lang="en-US" altLang="zh-TW" sz="1800" dirty="0">
                <a:latin typeface="Bradley Hand ITC" panose="03070402050302030203" pitchFamily="66" charset="0"/>
                <a:ea typeface="微軟正黑體" panose="020B0604030504040204" pitchFamily="34" charset="-120"/>
              </a:rPr>
              <a:t>(110.3.15)</a:t>
            </a:r>
            <a:endParaRPr sz="1800" dirty="0">
              <a:latin typeface="微軟正黑體" panose="020B0604030504040204" pitchFamily="34" charset="-120"/>
              <a:ea typeface="微軟正黑體" panose="020B0604030504040204" pitchFamily="34" charset="-120"/>
            </a:endParaRPr>
          </a:p>
        </p:txBody>
      </p:sp>
      <p:sp>
        <p:nvSpPr>
          <p:cNvPr id="1607" name="Google Shape;1607;p18"/>
          <p:cNvSpPr txBox="1">
            <a:spLocks noGrp="1"/>
          </p:cNvSpPr>
          <p:nvPr>
            <p:ph type="body" idx="1"/>
          </p:nvPr>
        </p:nvSpPr>
        <p:spPr>
          <a:xfrm>
            <a:off x="485486" y="1101596"/>
            <a:ext cx="5877514" cy="3493250"/>
          </a:xfrm>
          <a:prstGeom prst="rect">
            <a:avLst/>
          </a:prstGeom>
        </p:spPr>
        <p:txBody>
          <a:bodyPr spcFirstLastPara="1" wrap="square" lIns="0" tIns="0" rIns="0" bIns="0" anchor="t" anchorCtr="0">
            <a:noAutofit/>
          </a:bodyPr>
          <a:lstStyle/>
          <a:p>
            <a:pPr lvl="0"/>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國中小階段：</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marL="76200" lvl="0" indent="0" algn="l" rtl="0">
              <a:spcBef>
                <a:spcPts val="0"/>
              </a:spcBef>
              <a:spcAft>
                <a:spcPts val="0"/>
              </a:spcAft>
              <a:buSzPts val="2400"/>
              <a:buNone/>
            </a:pPr>
            <a:endParaRPr sz="2000" dirty="0">
              <a:latin typeface="微軟正黑體" panose="020B0604030504040204" pitchFamily="34" charset="-120"/>
              <a:ea typeface="微軟正黑體" panose="020B0604030504040204" pitchFamily="34" charset="-120"/>
            </a:endParaRP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圖片 2">
            <a:extLst>
              <a:ext uri="{FF2B5EF4-FFF2-40B4-BE49-F238E27FC236}">
                <a16:creationId xmlns="" xmlns:a16="http://schemas.microsoft.com/office/drawing/2014/main" id="{7933F1AB-050D-45A7-BCBA-B945A63BAA5E}"/>
              </a:ext>
            </a:extLst>
          </p:cNvPr>
          <p:cNvPicPr>
            <a:picLocks noChangeAspect="1"/>
          </p:cNvPicPr>
          <p:nvPr/>
        </p:nvPicPr>
        <p:blipFill rotWithShape="1">
          <a:blip r:embed="rId3"/>
          <a:srcRect l="48035" t="36508" r="24375" b="14603"/>
          <a:stretch/>
        </p:blipFill>
        <p:spPr>
          <a:xfrm>
            <a:off x="179615" y="1527305"/>
            <a:ext cx="3404506" cy="3393489"/>
          </a:xfrm>
          <a:prstGeom prst="rect">
            <a:avLst/>
          </a:prstGeom>
        </p:spPr>
      </p:pic>
      <p:sp>
        <p:nvSpPr>
          <p:cNvPr id="8" name="文字方塊 7">
            <a:extLst>
              <a:ext uri="{FF2B5EF4-FFF2-40B4-BE49-F238E27FC236}">
                <a16:creationId xmlns="" xmlns:a16="http://schemas.microsoft.com/office/drawing/2014/main" id="{BDCFC206-E128-4A1B-9583-DBD74814E025}"/>
              </a:ext>
            </a:extLst>
          </p:cNvPr>
          <p:cNvSpPr txBox="1"/>
          <p:nvPr/>
        </p:nvSpPr>
        <p:spPr>
          <a:xfrm>
            <a:off x="1267507" y="4826328"/>
            <a:ext cx="1189945" cy="307777"/>
          </a:xfrm>
          <a:prstGeom prst="rect">
            <a:avLst/>
          </a:prstGeom>
          <a:noFill/>
        </p:spPr>
        <p:txBody>
          <a:bodyPr wrap="square">
            <a:spAutoFit/>
          </a:bodyPr>
          <a:lstStyle/>
          <a:p>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原總綱規定</a:t>
            </a:r>
            <a:endParaRPr lang="zh-TW" altLang="en-US" b="1" dirty="0">
              <a:solidFill>
                <a:schemeClr val="tx1">
                  <a:lumMod val="75000"/>
                  <a:lumOff val="25000"/>
                </a:schemeClr>
              </a:solidFill>
            </a:endParaRPr>
          </a:p>
        </p:txBody>
      </p:sp>
      <p:pic>
        <p:nvPicPr>
          <p:cNvPr id="11" name="圖片 10">
            <a:extLst>
              <a:ext uri="{FF2B5EF4-FFF2-40B4-BE49-F238E27FC236}">
                <a16:creationId xmlns="" xmlns:a16="http://schemas.microsoft.com/office/drawing/2014/main" id="{7D3F672E-A2B3-4591-B8D4-B5080BEA3015}"/>
              </a:ext>
            </a:extLst>
          </p:cNvPr>
          <p:cNvPicPr>
            <a:picLocks noChangeAspect="1"/>
          </p:cNvPicPr>
          <p:nvPr/>
        </p:nvPicPr>
        <p:blipFill rotWithShape="1">
          <a:blip r:embed="rId4"/>
          <a:srcRect l="48392" t="26617" r="25447" b="21417"/>
          <a:stretch/>
        </p:blipFill>
        <p:spPr>
          <a:xfrm>
            <a:off x="3747408" y="1476962"/>
            <a:ext cx="3037114" cy="3393489"/>
          </a:xfrm>
          <a:prstGeom prst="rect">
            <a:avLst/>
          </a:prstGeom>
        </p:spPr>
      </p:pic>
      <p:sp>
        <p:nvSpPr>
          <p:cNvPr id="13" name="矩形 12">
            <a:extLst>
              <a:ext uri="{FF2B5EF4-FFF2-40B4-BE49-F238E27FC236}">
                <a16:creationId xmlns="" xmlns:a16="http://schemas.microsoft.com/office/drawing/2014/main" id="{83CFC1CC-A91E-421A-984C-EFDF9AD4C8D5}"/>
              </a:ext>
            </a:extLst>
          </p:cNvPr>
          <p:cNvSpPr/>
          <p:nvPr/>
        </p:nvSpPr>
        <p:spPr>
          <a:xfrm>
            <a:off x="6098721" y="3951514"/>
            <a:ext cx="333000" cy="918936"/>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18" name="矩形 17">
            <a:extLst>
              <a:ext uri="{FF2B5EF4-FFF2-40B4-BE49-F238E27FC236}">
                <a16:creationId xmlns="" xmlns:a16="http://schemas.microsoft.com/office/drawing/2014/main" id="{22C96B4C-E9F7-4435-A895-3EFBEE774412}"/>
              </a:ext>
            </a:extLst>
          </p:cNvPr>
          <p:cNvSpPr/>
          <p:nvPr/>
        </p:nvSpPr>
        <p:spPr>
          <a:xfrm>
            <a:off x="6098721" y="1967594"/>
            <a:ext cx="333000" cy="326571"/>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19" name="矩形 18">
            <a:extLst>
              <a:ext uri="{FF2B5EF4-FFF2-40B4-BE49-F238E27FC236}">
                <a16:creationId xmlns="" xmlns:a16="http://schemas.microsoft.com/office/drawing/2014/main" id="{3AAA929A-58C3-4025-8D2D-D66A6DFC1961}"/>
              </a:ext>
            </a:extLst>
          </p:cNvPr>
          <p:cNvSpPr/>
          <p:nvPr/>
        </p:nvSpPr>
        <p:spPr>
          <a:xfrm>
            <a:off x="2784026" y="2065564"/>
            <a:ext cx="481693" cy="171450"/>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20" name="矩形 19">
            <a:extLst>
              <a:ext uri="{FF2B5EF4-FFF2-40B4-BE49-F238E27FC236}">
                <a16:creationId xmlns="" xmlns:a16="http://schemas.microsoft.com/office/drawing/2014/main" id="{C386A813-294E-45FE-8F8B-02A525F482CD}"/>
              </a:ext>
            </a:extLst>
          </p:cNvPr>
          <p:cNvSpPr/>
          <p:nvPr/>
        </p:nvSpPr>
        <p:spPr>
          <a:xfrm>
            <a:off x="2784020" y="3907389"/>
            <a:ext cx="481692" cy="918936"/>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21" name="文字方塊 20">
            <a:extLst>
              <a:ext uri="{FF2B5EF4-FFF2-40B4-BE49-F238E27FC236}">
                <a16:creationId xmlns="" xmlns:a16="http://schemas.microsoft.com/office/drawing/2014/main" id="{232B7FDD-AD37-476F-8C7C-6C7119D628ED}"/>
              </a:ext>
            </a:extLst>
          </p:cNvPr>
          <p:cNvSpPr txBox="1"/>
          <p:nvPr/>
        </p:nvSpPr>
        <p:spPr>
          <a:xfrm>
            <a:off x="4364792" y="4835726"/>
            <a:ext cx="2014541" cy="307777"/>
          </a:xfrm>
          <a:prstGeom prst="rect">
            <a:avLst/>
          </a:prstGeom>
          <a:noFill/>
        </p:spPr>
        <p:txBody>
          <a:bodyPr wrap="square">
            <a:spAutoFit/>
          </a:bodyPr>
          <a:lstStyle/>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110.3.15</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公告</a:t>
            </a: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總綱規定</a:t>
            </a:r>
            <a:endParaRPr lang="zh-TW" altLang="en-US" b="1" dirty="0">
              <a:solidFill>
                <a:schemeClr val="tx1">
                  <a:lumMod val="75000"/>
                  <a:lumOff val="25000"/>
                </a:schemeClr>
              </a:solidFill>
            </a:endParaRPr>
          </a:p>
        </p:txBody>
      </p:sp>
      <p:sp>
        <p:nvSpPr>
          <p:cNvPr id="22" name="矩形 21">
            <a:extLst>
              <a:ext uri="{FF2B5EF4-FFF2-40B4-BE49-F238E27FC236}">
                <a16:creationId xmlns="" xmlns:a16="http://schemas.microsoft.com/office/drawing/2014/main" id="{D3494603-64BB-4E16-947D-07E0DEB7322E}"/>
              </a:ext>
            </a:extLst>
          </p:cNvPr>
          <p:cNvSpPr/>
          <p:nvPr/>
        </p:nvSpPr>
        <p:spPr>
          <a:xfrm>
            <a:off x="4694464" y="2085976"/>
            <a:ext cx="1335536" cy="93890"/>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693706755"/>
      </p:ext>
    </p:extLst>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ing Methods Thesis by Slidesgo">
  <a:themeElements>
    <a:clrScheme name="Simple Light">
      <a:dk1>
        <a:srgbClr val="FAFDF4"/>
      </a:dk1>
      <a:lt1>
        <a:srgbClr val="FFFFFF"/>
      </a:lt1>
      <a:dk2>
        <a:srgbClr val="2B842D"/>
      </a:dk2>
      <a:lt2>
        <a:srgbClr val="8CBBA2"/>
      </a:lt2>
      <a:accent1>
        <a:srgbClr val="FAFDF4"/>
      </a:accent1>
      <a:accent2>
        <a:srgbClr val="0C3821"/>
      </a:accent2>
      <a:accent3>
        <a:srgbClr val="73A88C"/>
      </a:accent3>
      <a:accent4>
        <a:srgbClr val="8CBBA2"/>
      </a:accent4>
      <a:accent5>
        <a:srgbClr val="538169"/>
      </a:accent5>
      <a:accent6>
        <a:srgbClr val="CEE283"/>
      </a:accent6>
      <a:hlink>
        <a:srgbClr val="0C38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2031</TotalTime>
  <Words>3813</Words>
  <Application>Microsoft Office PowerPoint</Application>
  <PresentationFormat>如螢幕大小 (16:9)</PresentationFormat>
  <Paragraphs>341</Paragraphs>
  <Slides>47</Slides>
  <Notes>40</Notes>
  <HiddenSlides>0</HiddenSlides>
  <MMClips>0</MMClips>
  <ScaleCrop>false</ScaleCrop>
  <HeadingPairs>
    <vt:vector size="6" baseType="variant">
      <vt:variant>
        <vt:lpstr>使用字型</vt:lpstr>
      </vt:variant>
      <vt:variant>
        <vt:i4>19</vt:i4>
      </vt:variant>
      <vt:variant>
        <vt:lpstr>佈景主題</vt:lpstr>
      </vt:variant>
      <vt:variant>
        <vt:i4>10</vt:i4>
      </vt:variant>
      <vt:variant>
        <vt:lpstr>投影片標題</vt:lpstr>
      </vt:variant>
      <vt:variant>
        <vt:i4>47</vt:i4>
      </vt:variant>
    </vt:vector>
  </HeadingPairs>
  <TitlesOfParts>
    <vt:vector size="76" baseType="lpstr">
      <vt:lpstr>Arial</vt:lpstr>
      <vt:lpstr>新細明體</vt:lpstr>
      <vt:lpstr>微软雅黑</vt:lpstr>
      <vt:lpstr>Calibri Light</vt:lpstr>
      <vt:lpstr>Microsoft JhengHei</vt:lpstr>
      <vt:lpstr>Calibri</vt:lpstr>
      <vt:lpstr>Cooper Black</vt:lpstr>
      <vt:lpstr>Broadway</vt:lpstr>
      <vt:lpstr>Encode Sans Semi Condensed Light</vt:lpstr>
      <vt:lpstr>Bradley Hand ITC</vt:lpstr>
      <vt:lpstr>Amatic SC</vt:lpstr>
      <vt:lpstr>Lobster Two</vt:lpstr>
      <vt:lpstr>Encode Sans Semi Condensed</vt:lpstr>
      <vt:lpstr>標楷體</vt:lpstr>
      <vt:lpstr>Wingdings</vt:lpstr>
      <vt:lpstr>宋体</vt:lpstr>
      <vt:lpstr>Times New Roman</vt:lpstr>
      <vt:lpstr>Wide Latin</vt:lpstr>
      <vt:lpstr>Oxygen</vt:lpstr>
      <vt:lpstr>Ephesus template</vt:lpstr>
      <vt:lpstr>自訂設計</vt:lpstr>
      <vt:lpstr>Teaching Methods Thesis by Slidesgo</vt:lpstr>
      <vt:lpstr>預設簡報設計</vt:lpstr>
      <vt:lpstr>1_預設簡報設計</vt:lpstr>
      <vt:lpstr>2_預設簡報設計</vt:lpstr>
      <vt:lpstr>3_預設簡報設計</vt:lpstr>
      <vt:lpstr>4_預設簡報設計</vt:lpstr>
      <vt:lpstr>5_預設簡報設計</vt:lpstr>
      <vt:lpstr>6_預設簡報設計</vt:lpstr>
      <vt:lpstr>屏東縣111學年度 本土語文暨台灣母語日 到校諮詢訪視輔導 (宣講簡報)</vt:lpstr>
      <vt:lpstr>PowerPoint 簡報</vt:lpstr>
      <vt:lpstr>01</vt:lpstr>
      <vt:lpstr>高中以下學校本土語文/臺灣手語 課程實施及相關配套措施  教育部國民及學前教育署</vt:lpstr>
      <vt:lpstr>法令規定</vt:lpstr>
      <vt:lpstr>國家語言發展法(108.1.9)</vt:lpstr>
      <vt:lpstr>總綱規定(110.3.15)</vt:lpstr>
      <vt:lpstr>總綱規定(110.3.15)</vt:lpstr>
      <vt:lpstr>總綱規定(110.3.15)</vt:lpstr>
      <vt:lpstr>總綱規定(110.3.15)</vt:lpstr>
      <vt:lpstr>領綱規定(110.11)</vt:lpstr>
      <vt:lpstr>課綱規定</vt:lpstr>
      <vt:lpstr>師資條件</vt:lpstr>
      <vt:lpstr>本土語文師資</vt:lpstr>
      <vt:lpstr>本土語文師資</vt:lpstr>
      <vt:lpstr>臺灣手語師資</vt:lpstr>
      <vt:lpstr>配套措施</vt:lpstr>
      <vt:lpstr>PowerPoint 簡報</vt:lpstr>
      <vt:lpstr>國教署補助措施</vt:lpstr>
      <vt:lpstr>PowerPoint 簡報</vt:lpstr>
      <vt:lpstr>開課支持措施(1/3)</vt:lpstr>
      <vt:lpstr>開課支持措施(2/3)</vt:lpstr>
      <vt:lpstr>開課支持措施(3/3)</vt:lpstr>
      <vt:lpstr>PowerPoint 簡報</vt:lpstr>
      <vt:lpstr>教學資源(1/3)</vt:lpstr>
      <vt:lpstr>教學資源(2/3)</vt:lpstr>
      <vt:lpstr>教學資源(3/3)</vt:lpstr>
      <vt:lpstr>PowerPoint 簡報</vt:lpstr>
      <vt:lpstr>PowerPoint 簡報</vt:lpstr>
      <vt:lpstr>02</vt:lpstr>
      <vt:lpstr>PowerPoint 簡報</vt:lpstr>
      <vt:lpstr>      通過語言能力認證給予獎勵(2/5)</vt:lpstr>
      <vt:lpstr>      通過語言能力認證給予獎勵(3/5)</vt:lpstr>
      <vt:lpstr>      通過語言能力認證給予獎勵(4/5)</vt:lpstr>
      <vt:lpstr>      通過語言能力認證給予獎勵(5/5)</vt:lpstr>
      <vt:lpstr>         由認證合格之現職教師實際教授 本土語文課程</vt:lpstr>
      <vt:lpstr>學校相關人員協助學生參加基礎級以上 本土語言認證獎勵方式 (1/2)</vt:lpstr>
      <vt:lpstr>學校相關人員協助學生參加基礎級以上 本土語言認證獎勵方式 (2/2)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slowcloud</dc:creator>
  <cp:lastModifiedBy>user</cp:lastModifiedBy>
  <cp:revision>173</cp:revision>
  <cp:lastPrinted>2022-11-07T04:04:46Z</cp:lastPrinted>
  <dcterms:modified xsi:type="dcterms:W3CDTF">2022-11-09T22:47:55Z</dcterms:modified>
</cp:coreProperties>
</file>