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86" y="3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7059-F2FC-47B9-B6FA-5E7502913BEF}" type="datetimeFigureOut">
              <a:rPr lang="zh-TW" altLang="en-US" smtClean="0"/>
              <a:t>2024/10/17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519E4-304B-4685-9133-F3F7EBC31D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9009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7059-F2FC-47B9-B6FA-5E7502913BEF}" type="datetimeFigureOut">
              <a:rPr lang="zh-TW" altLang="en-US" smtClean="0"/>
              <a:t>2024/10/17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519E4-304B-4685-9133-F3F7EBC31D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7815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7059-F2FC-47B9-B6FA-5E7502913BEF}" type="datetimeFigureOut">
              <a:rPr lang="zh-TW" altLang="en-US" smtClean="0"/>
              <a:t>2024/10/17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519E4-304B-4685-9133-F3F7EBC31D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4335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7059-F2FC-47B9-B6FA-5E7502913BEF}" type="datetimeFigureOut">
              <a:rPr lang="zh-TW" altLang="en-US" smtClean="0"/>
              <a:t>2024/10/17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519E4-304B-4685-9133-F3F7EBC31D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7025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7059-F2FC-47B9-B6FA-5E7502913BEF}" type="datetimeFigureOut">
              <a:rPr lang="zh-TW" altLang="en-US" smtClean="0"/>
              <a:t>2024/10/17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519E4-304B-4685-9133-F3F7EBC31D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3455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7059-F2FC-47B9-B6FA-5E7502913BEF}" type="datetimeFigureOut">
              <a:rPr lang="zh-TW" altLang="en-US" smtClean="0"/>
              <a:t>2024/10/17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519E4-304B-4685-9133-F3F7EBC31D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9383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7059-F2FC-47B9-B6FA-5E7502913BEF}" type="datetimeFigureOut">
              <a:rPr lang="zh-TW" altLang="en-US" smtClean="0"/>
              <a:t>2024/10/17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519E4-304B-4685-9133-F3F7EBC31D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1243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7059-F2FC-47B9-B6FA-5E7502913BEF}" type="datetimeFigureOut">
              <a:rPr lang="zh-TW" altLang="en-US" smtClean="0"/>
              <a:t>2024/10/17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519E4-304B-4685-9133-F3F7EBC31D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8221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7059-F2FC-47B9-B6FA-5E7502913BEF}" type="datetimeFigureOut">
              <a:rPr lang="zh-TW" altLang="en-US" smtClean="0"/>
              <a:t>2024/10/17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519E4-304B-4685-9133-F3F7EBC31D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0784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7059-F2FC-47B9-B6FA-5E7502913BEF}" type="datetimeFigureOut">
              <a:rPr lang="zh-TW" altLang="en-US" smtClean="0"/>
              <a:t>2024/10/17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519E4-304B-4685-9133-F3F7EBC31D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441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7059-F2FC-47B9-B6FA-5E7502913BEF}" type="datetimeFigureOut">
              <a:rPr lang="zh-TW" altLang="en-US" smtClean="0"/>
              <a:t>2024/10/17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519E4-304B-4685-9133-F3F7EBC31D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246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D7059-F2FC-47B9-B6FA-5E7502913BEF}" type="datetimeFigureOut">
              <a:rPr lang="zh-TW" altLang="en-US" smtClean="0"/>
              <a:t>2024/10/17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519E4-304B-4685-9133-F3F7EBC31D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792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746199"/>
          </a:xfrm>
        </p:spPr>
        <p:txBody>
          <a:bodyPr>
            <a:noAutofit/>
          </a:bodyPr>
          <a:lstStyle/>
          <a:p>
            <a:r>
              <a:rPr lang="zh-TW" altLang="en-US" sz="96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全職高手</a:t>
            </a:r>
            <a:r>
              <a:rPr lang="en-US" altLang="zh-TW" sz="96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96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96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96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金融篇</a:t>
            </a:r>
            <a:r>
              <a:rPr lang="en-US" altLang="zh-TW" sz="96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96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29579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38200" y="12068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鳳山商工</a:t>
            </a:r>
            <a:r>
              <a:rPr lang="en-US" altLang="zh-TW" sz="6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6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商業經營科</a:t>
            </a:r>
            <a:r>
              <a:rPr lang="en-US" altLang="zh-TW" sz="6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6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000" y="1173873"/>
            <a:ext cx="7800000" cy="5400000"/>
          </a:xfrm>
        </p:spPr>
      </p:pic>
    </p:spTree>
    <p:extLst>
      <p:ext uri="{BB962C8B-B14F-4D97-AF65-F5344CB8AC3E}">
        <p14:creationId xmlns:p14="http://schemas.microsoft.com/office/powerpoint/2010/main" val="2655672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鳳山商工</a:t>
            </a:r>
            <a:r>
              <a:rPr lang="en-US" altLang="zh-TW" sz="6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6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國際貿易科</a:t>
            </a:r>
            <a:r>
              <a:rPr lang="en-US" altLang="zh-TW" sz="6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6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170" name="Picture 2" descr="https://www.fsvs.khc.edu.tw/var/file/3/1003/img/58/34821830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000" y="1253331"/>
            <a:ext cx="780000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467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鳳山商工</a:t>
            </a:r>
            <a:r>
              <a:rPr lang="en-US" altLang="zh-TW" sz="6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6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資料處理科</a:t>
            </a:r>
            <a:r>
              <a:rPr lang="en-US" altLang="zh-TW" sz="6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6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9218" name="Picture 2" descr="https://www.fsvs.khc.edu.tw/var/file/3/1003/img/60/15272850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400" y="1255983"/>
            <a:ext cx="780120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861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38200" y="11220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鳳山商工</a:t>
            </a:r>
            <a:r>
              <a:rPr lang="en-US" altLang="zh-TW" sz="6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6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會計事務科</a:t>
            </a:r>
            <a:r>
              <a:rPr lang="en-US" altLang="zh-TW" sz="6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6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838200" y="1290604"/>
            <a:ext cx="10515600" cy="54603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b="1" dirty="0"/>
              <a:t>著重技術能力</a:t>
            </a:r>
            <a:r>
              <a:rPr lang="en-US" altLang="zh-TW" b="1" dirty="0"/>
              <a:t>—</a:t>
            </a:r>
            <a:r>
              <a:rPr lang="zh-TW" altLang="en-US" b="1" dirty="0"/>
              <a:t>培育公民營機構之會計事務、財務金融基層人員並作為科技大學之預備教育</a:t>
            </a:r>
            <a:r>
              <a:rPr lang="zh-TW" altLang="en-US" dirty="0"/>
              <a:t>。　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dirty="0" smtClean="0"/>
              <a:t>   開設</a:t>
            </a:r>
            <a:r>
              <a:rPr lang="zh-TW" altLang="en-US" dirty="0"/>
              <a:t>相關實習課程，積極輔導各項技能檢定，使學生擁有證照、一技之長</a:t>
            </a:r>
            <a:r>
              <a:rPr lang="zh-TW" altLang="en-US" dirty="0" smtClean="0"/>
              <a:t>。</a:t>
            </a:r>
            <a:endParaRPr lang="zh-TW" altLang="en-US" dirty="0"/>
          </a:p>
          <a:p>
            <a:pPr>
              <a:lnSpc>
                <a:spcPct val="150000"/>
              </a:lnSpc>
            </a:pPr>
            <a:r>
              <a:rPr lang="zh-TW" altLang="en-US" b="1" dirty="0"/>
              <a:t>發展特色課程</a:t>
            </a:r>
            <a:r>
              <a:rPr lang="en-US" altLang="zh-TW" b="1" dirty="0"/>
              <a:t>—</a:t>
            </a:r>
            <a:r>
              <a:rPr lang="zh-TW" altLang="en-US" b="1" dirty="0"/>
              <a:t>財務金融，與產業鏈結。</a:t>
            </a:r>
            <a:endParaRPr lang="zh-TW" alt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dirty="0" smtClean="0"/>
              <a:t>   申辦</a:t>
            </a:r>
            <a:r>
              <a:rPr lang="zh-TW" altLang="en-US" dirty="0"/>
              <a:t>業師協同教學計劃、職場體驗、校外教學參訪金融機構、邀請產業專家專題演講等活動，使教學與社會脈動結合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47234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b="1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三民家商</a:t>
            </a:r>
            <a:r>
              <a:rPr lang="en-US" altLang="zh-TW" sz="6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6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國際貿易科</a:t>
            </a:r>
            <a:r>
              <a:rPr lang="en-US" altLang="zh-TW" sz="6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6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2809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b="1" dirty="0"/>
              <a:t>教學目標</a:t>
            </a:r>
            <a:endParaRPr lang="zh-TW" altLang="en-US" dirty="0"/>
          </a:p>
          <a:p>
            <a:pPr>
              <a:lnSpc>
                <a:spcPct val="150000"/>
              </a:lnSpc>
            </a:pPr>
            <a:r>
              <a:rPr lang="en-US" altLang="zh-TW" b="1" dirty="0"/>
              <a:t>(</a:t>
            </a:r>
            <a:r>
              <a:rPr lang="zh-TW" altLang="en-US" b="1" dirty="0"/>
              <a:t>一</a:t>
            </a:r>
            <a:r>
              <a:rPr lang="en-US" altLang="zh-TW" b="1" dirty="0"/>
              <a:t>)</a:t>
            </a:r>
            <a:r>
              <a:rPr lang="zh-TW" altLang="en-US" b="1" dirty="0"/>
              <a:t>獲得基本商學訓練，包括會計理論、經濟與商業概論。</a:t>
            </a:r>
            <a:endParaRPr lang="zh-TW" altLang="en-US" dirty="0"/>
          </a:p>
          <a:p>
            <a:pPr>
              <a:lnSpc>
                <a:spcPct val="150000"/>
              </a:lnSpc>
            </a:pPr>
            <a:r>
              <a:rPr lang="en-US" altLang="zh-TW" b="1" dirty="0"/>
              <a:t>(</a:t>
            </a:r>
            <a:r>
              <a:rPr lang="zh-TW" altLang="en-US" b="1" dirty="0"/>
              <a:t>二</a:t>
            </a:r>
            <a:r>
              <a:rPr lang="en-US" altLang="zh-TW" b="1" dirty="0"/>
              <a:t>)</a:t>
            </a:r>
            <a:r>
              <a:rPr lang="zh-TW" altLang="en-US" b="1" dirty="0"/>
              <a:t>學習有關國際貿易之實用技能和基本知識。</a:t>
            </a:r>
            <a:endParaRPr lang="zh-TW" altLang="en-US" dirty="0"/>
          </a:p>
          <a:p>
            <a:pPr>
              <a:lnSpc>
                <a:spcPct val="150000"/>
              </a:lnSpc>
            </a:pPr>
            <a:r>
              <a:rPr lang="en-US" altLang="zh-TW" b="1" dirty="0"/>
              <a:t>(</a:t>
            </a:r>
            <a:r>
              <a:rPr lang="zh-TW" altLang="en-US" b="1" dirty="0"/>
              <a:t>三</a:t>
            </a:r>
            <a:r>
              <a:rPr lang="en-US" altLang="zh-TW" b="1" dirty="0"/>
              <a:t>)</a:t>
            </a:r>
            <a:r>
              <a:rPr lang="zh-TW" altLang="en-US" b="1" dirty="0"/>
              <a:t>擁有應用資訊軟體及應用商學及國貿知識於電腦軟體之能力。</a:t>
            </a:r>
            <a:endParaRPr lang="zh-TW" altLang="en-US" dirty="0"/>
          </a:p>
          <a:p>
            <a:pPr>
              <a:lnSpc>
                <a:spcPct val="150000"/>
              </a:lnSpc>
            </a:pPr>
            <a:r>
              <a:rPr lang="en-US" altLang="zh-TW" b="1" dirty="0"/>
              <a:t>(</a:t>
            </a:r>
            <a:r>
              <a:rPr lang="zh-TW" altLang="en-US" b="1" dirty="0"/>
              <a:t>四</a:t>
            </a:r>
            <a:r>
              <a:rPr lang="en-US" altLang="zh-TW" b="1" dirty="0"/>
              <a:t>) </a:t>
            </a:r>
            <a:r>
              <a:rPr lang="zh-TW" altLang="en-US" b="1" dirty="0"/>
              <a:t>輔導學生順利進入四技二專就讀，延續技職教育。</a:t>
            </a:r>
            <a:endParaRPr lang="zh-TW" altLang="en-US" dirty="0"/>
          </a:p>
          <a:p>
            <a:pPr>
              <a:lnSpc>
                <a:spcPct val="150000"/>
              </a:lnSpc>
            </a:pPr>
            <a:r>
              <a:rPr lang="en-US" altLang="zh-TW" b="1" dirty="0"/>
              <a:t>(</a:t>
            </a:r>
            <a:r>
              <a:rPr lang="zh-TW" altLang="en-US" b="1" dirty="0"/>
              <a:t>五</a:t>
            </a:r>
            <a:r>
              <a:rPr lang="en-US" altLang="zh-TW" b="1" dirty="0"/>
              <a:t>)</a:t>
            </a:r>
            <a:r>
              <a:rPr lang="zh-TW" altLang="en-US" b="1" dirty="0"/>
              <a:t>提升學生在職場上應具備的能力及素養</a:t>
            </a:r>
            <a:r>
              <a:rPr lang="zh-TW" altLang="en-US" b="1" dirty="0" smtClean="0"/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8442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b="1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三民家商</a:t>
            </a:r>
            <a:r>
              <a:rPr lang="en-US" altLang="zh-TW" sz="6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6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資料處理科</a:t>
            </a:r>
            <a:r>
              <a:rPr lang="en-US" altLang="zh-TW" sz="6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6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28094"/>
          </a:xfrm>
        </p:spPr>
        <p:txBody>
          <a:bodyPr>
            <a:normAutofit/>
          </a:bodyPr>
          <a:lstStyle/>
          <a:p>
            <a:pPr fontAlgn="base">
              <a:lnSpc>
                <a:spcPct val="150000"/>
              </a:lnSpc>
            </a:pPr>
            <a:r>
              <a:rPr lang="zh-TW" altLang="en-US" b="1" dirty="0"/>
              <a:t>教育目標</a:t>
            </a:r>
          </a:p>
          <a:p>
            <a:pPr fontAlgn="base">
              <a:lnSpc>
                <a:spcPct val="150000"/>
              </a:lnSpc>
            </a:pPr>
            <a:r>
              <a:rPr lang="zh-TW" altLang="en-US" b="1" dirty="0"/>
              <a:t>傳授有關資料處理之實用技術及基本知識</a:t>
            </a:r>
            <a:endParaRPr lang="zh-TW" altLang="en-US" dirty="0"/>
          </a:p>
          <a:p>
            <a:pPr fontAlgn="base">
              <a:lnSpc>
                <a:spcPct val="150000"/>
              </a:lnSpc>
            </a:pPr>
            <a:r>
              <a:rPr lang="zh-TW" altLang="en-US" b="1" dirty="0"/>
              <a:t>培養資料收集、處理、分析及操作商業資訊系統之應用知能</a:t>
            </a:r>
            <a:endParaRPr lang="zh-TW" altLang="en-US" dirty="0"/>
          </a:p>
          <a:p>
            <a:pPr fontAlgn="base">
              <a:lnSpc>
                <a:spcPct val="150000"/>
              </a:lnSpc>
            </a:pPr>
            <a:r>
              <a:rPr lang="zh-TW" altLang="en-US" b="1" dirty="0"/>
              <a:t>加強網路應用與管理技能</a:t>
            </a:r>
            <a:endParaRPr lang="zh-TW" altLang="en-US" dirty="0"/>
          </a:p>
          <a:p>
            <a:pPr fontAlgn="base">
              <a:lnSpc>
                <a:spcPct val="150000"/>
              </a:lnSpc>
            </a:pPr>
            <a:r>
              <a:rPr lang="zh-TW" altLang="en-US" b="1" dirty="0"/>
              <a:t>加強資訊應用相關技能證照取得</a:t>
            </a:r>
            <a:endParaRPr lang="zh-TW" altLang="en-US" dirty="0"/>
          </a:p>
          <a:p>
            <a:pPr fontAlgn="base">
              <a:lnSpc>
                <a:spcPct val="150000"/>
              </a:lnSpc>
            </a:pPr>
            <a:r>
              <a:rPr lang="zh-TW" altLang="en-US" b="1" dirty="0"/>
              <a:t>具備正確的資訊業從業服務態度及職場倫理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79796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其他學校：海青工商</a:t>
            </a:r>
            <a:endParaRPr lang="zh-TW" altLang="en-US" sz="60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28094"/>
          </a:xfrm>
        </p:spPr>
        <p:txBody>
          <a:bodyPr>
            <a:normAutofit/>
          </a:bodyPr>
          <a:lstStyle/>
          <a:p>
            <a:pPr fontAlgn="base">
              <a:lnSpc>
                <a:spcPct val="150000"/>
              </a:lnSpc>
            </a:pPr>
            <a:r>
              <a:rPr lang="zh-TW" altLang="en-US" sz="3600" b="1" dirty="0" smtClean="0"/>
              <a:t>商業科系有：</a:t>
            </a:r>
            <a:endParaRPr lang="en-US" altLang="zh-TW" sz="3600" b="1" dirty="0" smtClean="0"/>
          </a:p>
          <a:p>
            <a:pPr fontAlgn="base">
              <a:lnSpc>
                <a:spcPct val="150000"/>
              </a:lnSpc>
            </a:pPr>
            <a:r>
              <a:rPr lang="zh-TW" altLang="en-US" sz="3600" b="1" dirty="0" smtClean="0"/>
              <a:t>會計事務科</a:t>
            </a:r>
            <a:endParaRPr lang="en-US" altLang="zh-TW" sz="3600" b="1" dirty="0" smtClean="0"/>
          </a:p>
          <a:p>
            <a:pPr fontAlgn="base">
              <a:lnSpc>
                <a:spcPct val="150000"/>
              </a:lnSpc>
            </a:pPr>
            <a:r>
              <a:rPr lang="zh-TW" altLang="en-US" sz="3600" b="1" dirty="0"/>
              <a:t>資料處理科</a:t>
            </a:r>
          </a:p>
          <a:p>
            <a:pPr fontAlgn="base">
              <a:lnSpc>
                <a:spcPct val="150000"/>
              </a:lnSpc>
            </a:pPr>
            <a:r>
              <a:rPr lang="zh-TW" altLang="en-US" sz="3600" b="1" dirty="0" smtClean="0"/>
              <a:t>進修部商管群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297123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b="1" dirty="0" smtClean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其他學校：私立三信家商</a:t>
            </a:r>
            <a:endParaRPr lang="zh-TW" altLang="en-US" sz="6000" b="1" dirty="0">
              <a:solidFill>
                <a:schemeClr val="accent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28094"/>
          </a:xfrm>
        </p:spPr>
        <p:txBody>
          <a:bodyPr>
            <a:normAutofit/>
          </a:bodyPr>
          <a:lstStyle/>
          <a:p>
            <a:pPr fontAlgn="base">
              <a:lnSpc>
                <a:spcPct val="150000"/>
              </a:lnSpc>
            </a:pPr>
            <a:r>
              <a:rPr lang="zh-TW" altLang="en-US" sz="3600" b="1" dirty="0" smtClean="0"/>
              <a:t>商業科系有：</a:t>
            </a:r>
            <a:endParaRPr lang="en-US" altLang="zh-TW" sz="3600" b="1" dirty="0" smtClean="0"/>
          </a:p>
          <a:p>
            <a:pPr fontAlgn="base">
              <a:lnSpc>
                <a:spcPct val="150000"/>
              </a:lnSpc>
            </a:pPr>
            <a:r>
              <a:rPr lang="zh-TW" altLang="en-US" sz="3600" b="1" dirty="0" smtClean="0"/>
              <a:t>資料處理</a:t>
            </a:r>
            <a:r>
              <a:rPr lang="zh-TW" altLang="en-US" sz="3600" b="1" dirty="0"/>
              <a:t>科</a:t>
            </a:r>
          </a:p>
          <a:p>
            <a:pPr fontAlgn="base">
              <a:lnSpc>
                <a:spcPct val="150000"/>
              </a:lnSpc>
            </a:pPr>
            <a:r>
              <a:rPr lang="zh-TW" altLang="en-US" sz="3600" b="1" dirty="0" smtClean="0"/>
              <a:t>商業經營科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080046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b="1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其他學校：私立樹德家商</a:t>
            </a:r>
            <a:endParaRPr lang="zh-TW" altLang="en-US" sz="6000" b="1" dirty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28094"/>
          </a:xfrm>
        </p:spPr>
        <p:txBody>
          <a:bodyPr>
            <a:normAutofit/>
          </a:bodyPr>
          <a:lstStyle/>
          <a:p>
            <a:pPr fontAlgn="base">
              <a:lnSpc>
                <a:spcPct val="150000"/>
              </a:lnSpc>
            </a:pPr>
            <a:r>
              <a:rPr lang="zh-TW" altLang="en-US" sz="3600" b="1" dirty="0" smtClean="0"/>
              <a:t>商業科系有：</a:t>
            </a:r>
            <a:endParaRPr lang="en-US" altLang="zh-TW" sz="3600" b="1" dirty="0" smtClean="0"/>
          </a:p>
          <a:p>
            <a:pPr fontAlgn="base">
              <a:lnSpc>
                <a:spcPct val="150000"/>
              </a:lnSpc>
            </a:pPr>
            <a:r>
              <a:rPr lang="zh-TW" altLang="en-US" sz="3600" b="1" dirty="0" smtClean="0"/>
              <a:t>資料處理</a:t>
            </a:r>
            <a:r>
              <a:rPr lang="zh-TW" altLang="en-US" sz="3600" b="1" dirty="0"/>
              <a:t>科</a:t>
            </a:r>
          </a:p>
          <a:p>
            <a:pPr fontAlgn="base">
              <a:lnSpc>
                <a:spcPct val="150000"/>
              </a:lnSpc>
            </a:pPr>
            <a:r>
              <a:rPr lang="zh-TW" altLang="en-US" sz="3600" b="1" dirty="0" smtClean="0"/>
              <a:t>商業經營科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456275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719262"/>
          </a:xfrm>
        </p:spPr>
        <p:txBody>
          <a:bodyPr/>
          <a:lstStyle/>
          <a:p>
            <a:pPr algn="ctr"/>
            <a:r>
              <a:rPr lang="zh-TW" altLang="en-US" dirty="0" smtClean="0"/>
              <a:t>屏東區高職的金融科系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34851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屏北高中</a:t>
            </a:r>
            <a:r>
              <a:rPr lang="en-US" altLang="zh-TW" sz="6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6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商業服務學程</a:t>
            </a:r>
            <a:r>
              <a:rPr lang="en-US" altLang="zh-TW" sz="6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6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28094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4000" dirty="0" smtClean="0"/>
              <a:t>屏北為綜合高中</a:t>
            </a:r>
            <a:r>
              <a:rPr lang="en-US" altLang="zh-TW" sz="4000" dirty="0" smtClean="0"/>
              <a:t>(</a:t>
            </a:r>
            <a:r>
              <a:rPr lang="zh-TW" altLang="en-US" sz="4000" dirty="0" smtClean="0"/>
              <a:t>具有高中和高職部門</a:t>
            </a:r>
            <a:r>
              <a:rPr lang="en-US" altLang="zh-TW" sz="4000" dirty="0" smtClean="0"/>
              <a:t>)</a:t>
            </a:r>
            <a:r>
              <a:rPr lang="zh-TW" altLang="en-US" sz="4000" dirty="0" smtClean="0"/>
              <a:t>，高一為不分學程，高二開始才進行分化學習。</a:t>
            </a:r>
            <a:endParaRPr lang="en-US" altLang="zh-TW" sz="4000" dirty="0"/>
          </a:p>
          <a:p>
            <a:r>
              <a:rPr lang="zh-TW" altLang="zh-TW" sz="4000" dirty="0"/>
              <a:t>學習內容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TW" sz="4000" dirty="0" smtClean="0"/>
              <a:t>1</a:t>
            </a:r>
            <a:r>
              <a:rPr lang="en-US" altLang="zh-TW" sz="4000" dirty="0"/>
              <a:t>.</a:t>
            </a:r>
            <a:r>
              <a:rPr lang="zh-TW" altLang="en-US" sz="4000" dirty="0"/>
              <a:t>學習基礎知能及培育</a:t>
            </a:r>
            <a:r>
              <a:rPr lang="zh-TW" altLang="en-US" sz="4000" dirty="0">
                <a:solidFill>
                  <a:srgbClr val="FF0000"/>
                </a:solidFill>
              </a:rPr>
              <a:t>商業類科之基本知能</a:t>
            </a:r>
            <a:r>
              <a:rPr lang="zh-TW" altLang="en-US" sz="4000" dirty="0"/>
              <a:t>及專業技能。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TW" sz="4000" dirty="0" smtClean="0"/>
              <a:t>2</a:t>
            </a:r>
            <a:r>
              <a:rPr lang="en-US" altLang="zh-TW" sz="4000" dirty="0"/>
              <a:t>.</a:t>
            </a:r>
            <a:r>
              <a:rPr lang="zh-TW" altLang="en-US" sz="4000" dirty="0"/>
              <a:t>研習</a:t>
            </a:r>
            <a:r>
              <a:rPr lang="zh-TW" altLang="en-US" sz="4000" dirty="0">
                <a:solidFill>
                  <a:srgbClr val="FF0000"/>
                </a:solidFill>
              </a:rPr>
              <a:t>資訊管理</a:t>
            </a:r>
            <a:r>
              <a:rPr lang="zh-TW" altLang="en-US" sz="4000" dirty="0"/>
              <a:t>、</a:t>
            </a:r>
            <a:r>
              <a:rPr lang="zh-TW" altLang="en-US" sz="4000" dirty="0">
                <a:solidFill>
                  <a:srgbClr val="FF0000"/>
                </a:solidFill>
              </a:rPr>
              <a:t>行銷管理</a:t>
            </a:r>
            <a:r>
              <a:rPr lang="zh-TW" altLang="en-US" sz="4000" dirty="0"/>
              <a:t>、</a:t>
            </a:r>
            <a:r>
              <a:rPr lang="zh-TW" altLang="en-US" sz="4000" dirty="0">
                <a:solidFill>
                  <a:srgbClr val="FF0000"/>
                </a:solidFill>
              </a:rPr>
              <a:t>財務管理</a:t>
            </a:r>
            <a:r>
              <a:rPr lang="zh-TW" altLang="en-US" sz="4000" dirty="0"/>
              <a:t>、</a:t>
            </a:r>
            <a:r>
              <a:rPr lang="zh-TW" altLang="en-US" sz="4000" dirty="0">
                <a:solidFill>
                  <a:srgbClr val="FF0000"/>
                </a:solidFill>
              </a:rPr>
              <a:t>人力資源管理</a:t>
            </a:r>
            <a:r>
              <a:rPr lang="zh-TW" altLang="en-US" sz="4000" dirty="0"/>
              <a:t>業等基本知能及專業技能。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TW" sz="4000" dirty="0" smtClean="0"/>
              <a:t>3</a:t>
            </a:r>
            <a:r>
              <a:rPr lang="en-US" altLang="zh-TW" sz="4000" dirty="0"/>
              <a:t>.</a:t>
            </a:r>
            <a:r>
              <a:rPr lang="zh-TW" altLang="en-US" sz="4000" dirty="0"/>
              <a:t>透過實務規劃及操作，預先接觸休閒旅遊、節慶、營隊活動等推廣及行銷管理能力。</a:t>
            </a:r>
          </a:p>
        </p:txBody>
      </p:sp>
    </p:spTree>
    <p:extLst>
      <p:ext uri="{BB962C8B-B14F-4D97-AF65-F5344CB8AC3E}">
        <p14:creationId xmlns:p14="http://schemas.microsoft.com/office/powerpoint/2010/main" val="1619478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b="1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屏榮高中</a:t>
            </a:r>
            <a:r>
              <a:rPr lang="en-US" altLang="zh-TW" sz="6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6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電子商務科</a:t>
            </a:r>
            <a:r>
              <a:rPr lang="en-US" altLang="zh-TW" sz="6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6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8150" y="1690688"/>
            <a:ext cx="10255700" cy="500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03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719262"/>
          </a:xfrm>
        </p:spPr>
        <p:txBody>
          <a:bodyPr/>
          <a:lstStyle/>
          <a:p>
            <a:pPr algn="ctr"/>
            <a:r>
              <a:rPr lang="zh-TW" altLang="en-US" dirty="0" smtClean="0"/>
              <a:t>高雄區高職的金融科系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69878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b="1" dirty="0" smtClean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高雄高商</a:t>
            </a:r>
            <a:r>
              <a:rPr lang="en-US" altLang="zh-TW" sz="6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6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商業經營科</a:t>
            </a:r>
            <a:r>
              <a:rPr lang="en-US" altLang="zh-TW" sz="6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6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28094"/>
          </a:xfrm>
        </p:spPr>
        <p:txBody>
          <a:bodyPr>
            <a:normAutofit/>
          </a:bodyPr>
          <a:lstStyle/>
          <a:p>
            <a:r>
              <a:rPr lang="zh-TW" altLang="en-US" dirty="0"/>
              <a:t>一、 技能方面：</a:t>
            </a:r>
          </a:p>
          <a:p>
            <a:pPr lvl="1"/>
            <a:r>
              <a:rPr lang="zh-TW" altLang="en-US" dirty="0"/>
              <a:t>◆ 具備商業記帳、語言、打字、電腦等基本技能。</a:t>
            </a:r>
          </a:p>
          <a:p>
            <a:r>
              <a:rPr lang="zh-TW" altLang="en-US" dirty="0"/>
              <a:t>二、 知識方面：</a:t>
            </a:r>
          </a:p>
          <a:p>
            <a:pPr lvl="1"/>
            <a:r>
              <a:rPr lang="zh-TW" altLang="en-US" dirty="0"/>
              <a:t>◆ 財務：具備企業財務、出納、資金運用及管理能力 。</a:t>
            </a:r>
          </a:p>
          <a:p>
            <a:pPr lvl="1"/>
            <a:r>
              <a:rPr lang="zh-TW" altLang="en-US" dirty="0"/>
              <a:t>◆ 採購：具備市價分析、議價採購、押匯及保險的能力。</a:t>
            </a:r>
          </a:p>
          <a:p>
            <a:pPr lvl="1"/>
            <a:r>
              <a:rPr lang="zh-TW" altLang="en-US" dirty="0"/>
              <a:t>◆ 行銷：具備商品的訂價、包裝、市場調查、零售、批發等能力。</a:t>
            </a:r>
          </a:p>
          <a:p>
            <a:pPr lvl="1"/>
            <a:r>
              <a:rPr lang="zh-TW" altLang="en-US" dirty="0"/>
              <a:t>◆ 行政管理：具備組織的溝通、人際關係及領導之能力。</a:t>
            </a:r>
          </a:p>
          <a:p>
            <a:r>
              <a:rPr lang="zh-TW" altLang="en-US" dirty="0"/>
              <a:t>三、 品德方面：</a:t>
            </a:r>
          </a:p>
          <a:p>
            <a:pPr lvl="1"/>
            <a:r>
              <a:rPr lang="zh-TW" altLang="en-US" dirty="0"/>
              <a:t>◆ 具備誠實細心的敬業精神、正確的工作觀、重視商業道德及任勞任怨的服務態度。</a:t>
            </a:r>
          </a:p>
        </p:txBody>
      </p:sp>
    </p:spTree>
    <p:extLst>
      <p:ext uri="{BB962C8B-B14F-4D97-AF65-F5344CB8AC3E}">
        <p14:creationId xmlns:p14="http://schemas.microsoft.com/office/powerpoint/2010/main" val="3591951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b="1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高雄高商</a:t>
            </a:r>
            <a:r>
              <a:rPr lang="en-US" altLang="zh-TW" sz="6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6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會計事務科</a:t>
            </a:r>
            <a:r>
              <a:rPr lang="en-US" altLang="zh-TW" sz="6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6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28094"/>
          </a:xfrm>
        </p:spPr>
        <p:txBody>
          <a:bodyPr>
            <a:normAutofit/>
          </a:bodyPr>
          <a:lstStyle/>
          <a:p>
            <a:pPr marL="0" fontAlgn="ctr">
              <a:lnSpc>
                <a:spcPct val="150000"/>
              </a:lnSpc>
              <a:spcBef>
                <a:spcPts val="0"/>
              </a:spcBef>
            </a:pPr>
            <a:r>
              <a:rPr lang="zh-TW" altLang="zh-TW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培育目標</a:t>
            </a:r>
            <a:endParaRPr lang="zh-TW" altLang="zh-TW" dirty="0">
              <a:latin typeface="Arial" panose="020B0604020202020204" pitchFamily="34" charset="0"/>
            </a:endParaRPr>
          </a:p>
          <a:p>
            <a:pPr marL="0" indent="0" fontAlgn="ctr" latinLnBrk="1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zh-TW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會計</a:t>
            </a:r>
            <a:r>
              <a:rPr lang="zh-TW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事務科以培育公民營機構之會計事務基層人才為目標。為達成此一目標，應加強：</a:t>
            </a:r>
            <a:endParaRPr lang="zh-TW" altLang="zh-TW" dirty="0">
              <a:latin typeface="Arial" panose="020B0604020202020204" pitchFamily="34" charset="0"/>
            </a:endParaRPr>
          </a:p>
          <a:p>
            <a:pPr marL="0" fontAlgn="ctr">
              <a:lnSpc>
                <a:spcPct val="150000"/>
              </a:lnSpc>
              <a:spcBef>
                <a:spcPts val="0"/>
              </a:spcBef>
            </a:pPr>
            <a:r>
              <a:rPr lang="zh-TW" altLang="zh-TW" dirty="0">
                <a:solidFill>
                  <a:srgbClr val="000000"/>
                </a:solidFill>
                <a:latin typeface="Calibri" panose="020F0502020204030204" pitchFamily="34" charset="0"/>
              </a:rPr>
              <a:t>◆ 傳授有關會計事務之實用技術與基本知識。</a:t>
            </a:r>
            <a:endParaRPr lang="zh-TW" altLang="zh-TW" dirty="0">
              <a:latin typeface="Arial" panose="020B0604020202020204" pitchFamily="34" charset="0"/>
            </a:endParaRPr>
          </a:p>
          <a:p>
            <a:pPr marL="0" fontAlgn="ctr">
              <a:lnSpc>
                <a:spcPct val="150000"/>
              </a:lnSpc>
              <a:spcBef>
                <a:spcPts val="0"/>
              </a:spcBef>
            </a:pPr>
            <a:r>
              <a:rPr lang="zh-TW" altLang="zh-TW" dirty="0">
                <a:solidFill>
                  <a:srgbClr val="000000"/>
                </a:solidFill>
                <a:latin typeface="Calibri" panose="020F0502020204030204" pitchFamily="34" charset="0"/>
              </a:rPr>
              <a:t>◆ 培養記帳、出納、報稅之基本知能。</a:t>
            </a:r>
            <a:endParaRPr lang="zh-TW" altLang="zh-TW" dirty="0">
              <a:latin typeface="Arial" panose="020B0604020202020204" pitchFamily="34" charset="0"/>
            </a:endParaRPr>
          </a:p>
          <a:p>
            <a:pPr marL="0" fontAlgn="ctr">
              <a:lnSpc>
                <a:spcPct val="150000"/>
              </a:lnSpc>
              <a:spcBef>
                <a:spcPts val="0"/>
              </a:spcBef>
            </a:pPr>
            <a:r>
              <a:rPr lang="zh-TW" altLang="zh-TW" dirty="0">
                <a:solidFill>
                  <a:srgbClr val="000000"/>
                </a:solidFill>
                <a:latin typeface="Calibri" panose="020F0502020204030204" pitchFamily="34" charset="0"/>
              </a:rPr>
              <a:t>◆ 涵養誠信、勤奮及熱誠之工作態度。</a:t>
            </a:r>
            <a:endParaRPr lang="zh-TW" altLang="zh-TW" dirty="0">
              <a:latin typeface="Arial" panose="020B0604020202020204" pitchFamily="34" charset="0"/>
            </a:endParaRPr>
          </a:p>
          <a:p>
            <a:pPr marL="0" fontAlgn="ctr">
              <a:lnSpc>
                <a:spcPct val="150000"/>
              </a:lnSpc>
              <a:spcBef>
                <a:spcPts val="0"/>
              </a:spcBef>
            </a:pPr>
            <a:r>
              <a:rPr lang="zh-TW" altLang="zh-TW" dirty="0">
                <a:solidFill>
                  <a:srgbClr val="000000"/>
                </a:solidFill>
                <a:latin typeface="Calibri" panose="020F0502020204030204" pitchFamily="34" charset="0"/>
              </a:rPr>
              <a:t>◆ 提昇人文素養及繼續進修之能力。</a:t>
            </a:r>
            <a:endParaRPr lang="zh-TW" altLang="zh-TW" dirty="0">
              <a:latin typeface="Arial" panose="020B0604020202020204" pitchFamily="34" charset="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53948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b="1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高雄高商</a:t>
            </a:r>
            <a:r>
              <a:rPr lang="en-US" altLang="zh-TW" sz="6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6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國際貿易科</a:t>
            </a:r>
            <a:r>
              <a:rPr lang="en-US" altLang="zh-TW" sz="6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6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28094"/>
          </a:xfrm>
        </p:spPr>
        <p:txBody>
          <a:bodyPr>
            <a:normAutofit/>
          </a:bodyPr>
          <a:lstStyle/>
          <a:p>
            <a:pPr marL="0" fontAlgn="ctr">
              <a:lnSpc>
                <a:spcPct val="150000"/>
              </a:lnSpc>
              <a:spcBef>
                <a:spcPts val="0"/>
              </a:spcBef>
            </a:pPr>
            <a:r>
              <a:rPr lang="zh-TW" altLang="zh-TW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培育</a:t>
            </a:r>
            <a:r>
              <a:rPr lang="zh-TW" altLang="zh-TW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目標</a:t>
            </a:r>
            <a:r>
              <a:rPr lang="zh-TW" altLang="en-US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zh-TW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國際貿易</a:t>
            </a:r>
            <a:r>
              <a:rPr lang="zh-TW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科以培育各型企業之國際貿易基層人才為目標。為達成此一目標，應加強</a:t>
            </a:r>
            <a:r>
              <a:rPr lang="en-US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TW" altLang="zh-TW" dirty="0">
              <a:latin typeface="Arial" panose="020B0604020202020204" pitchFamily="34" charset="0"/>
            </a:endParaRPr>
          </a:p>
          <a:p>
            <a:pPr marL="0" fontAlgn="ctr">
              <a:lnSpc>
                <a:spcPct val="150000"/>
              </a:lnSpc>
              <a:spcBef>
                <a:spcPts val="0"/>
              </a:spcBef>
            </a:pPr>
            <a:r>
              <a:rPr lang="zh-TW" altLang="zh-TW" dirty="0">
                <a:solidFill>
                  <a:srgbClr val="000000"/>
                </a:solidFill>
                <a:latin typeface="Calibri" panose="020F0502020204030204" pitchFamily="34" charset="0"/>
              </a:rPr>
              <a:t>◆ 培養有關國際貿易之實用技能和基本知識。</a:t>
            </a:r>
            <a:endParaRPr lang="zh-TW" altLang="zh-TW" dirty="0">
              <a:latin typeface="Arial" panose="020B0604020202020204" pitchFamily="34" charset="0"/>
            </a:endParaRPr>
          </a:p>
          <a:p>
            <a:pPr marL="0" fontAlgn="ctr">
              <a:lnSpc>
                <a:spcPct val="150000"/>
              </a:lnSpc>
              <a:spcBef>
                <a:spcPts val="0"/>
              </a:spcBef>
            </a:pPr>
            <a:r>
              <a:rPr lang="zh-TW" altLang="zh-TW" dirty="0">
                <a:solidFill>
                  <a:srgbClr val="000000"/>
                </a:solidFill>
                <a:latin typeface="Calibri" panose="020F0502020204030204" pitchFamily="34" charset="0"/>
              </a:rPr>
              <a:t>◆ 培養進出口貿易之報關、通訊、匯兌及儲運保險等基本知能。</a:t>
            </a:r>
            <a:endParaRPr lang="zh-TW" altLang="zh-TW" dirty="0">
              <a:latin typeface="Arial" panose="020B0604020202020204" pitchFamily="34" charset="0"/>
            </a:endParaRPr>
          </a:p>
          <a:p>
            <a:pPr marL="0" fontAlgn="ctr">
              <a:lnSpc>
                <a:spcPct val="150000"/>
              </a:lnSpc>
              <a:spcBef>
                <a:spcPts val="0"/>
              </a:spcBef>
            </a:pPr>
            <a:r>
              <a:rPr lang="zh-TW" altLang="zh-TW" dirty="0">
                <a:solidFill>
                  <a:srgbClr val="000000"/>
                </a:solidFill>
                <a:latin typeface="Calibri" panose="020F0502020204030204" pitchFamily="34" charset="0"/>
              </a:rPr>
              <a:t>◆ 涵養誠信、勤奮及熱忱之工作態度。</a:t>
            </a:r>
            <a:endParaRPr lang="zh-TW" altLang="zh-TW" dirty="0">
              <a:latin typeface="Arial" panose="020B0604020202020204" pitchFamily="34" charset="0"/>
            </a:endParaRPr>
          </a:p>
          <a:p>
            <a:pPr marL="0" fontAlgn="ctr">
              <a:lnSpc>
                <a:spcPct val="150000"/>
              </a:lnSpc>
              <a:spcBef>
                <a:spcPts val="0"/>
              </a:spcBef>
            </a:pPr>
            <a:r>
              <a:rPr lang="zh-TW" altLang="zh-TW" dirty="0">
                <a:solidFill>
                  <a:srgbClr val="000000"/>
                </a:solidFill>
                <a:latin typeface="Calibri" panose="020F0502020204030204" pitchFamily="34" charset="0"/>
              </a:rPr>
              <a:t>◆ 提升人文素養及繼續進修之能力。</a:t>
            </a:r>
            <a:endParaRPr lang="zh-TW" altLang="zh-TW" dirty="0">
              <a:latin typeface="Arial" panose="020B0604020202020204" pitchFamily="34" charset="0"/>
            </a:endParaRPr>
          </a:p>
          <a:p>
            <a:pPr marL="0" fontAlgn="ctr">
              <a:lnSpc>
                <a:spcPct val="150000"/>
              </a:lnSpc>
              <a:spcBef>
                <a:spcPts val="0"/>
              </a:spcBef>
            </a:pPr>
            <a:r>
              <a:rPr lang="zh-TW" altLang="zh-TW" dirty="0">
                <a:solidFill>
                  <a:srgbClr val="000000"/>
                </a:solidFill>
                <a:latin typeface="Calibri" panose="020F0502020204030204" pitchFamily="34" charset="0"/>
              </a:rPr>
              <a:t>◆ 學生能取得國際貿易証照。</a:t>
            </a:r>
            <a:endParaRPr lang="zh-TW" altLang="zh-TW" dirty="0">
              <a:latin typeface="Arial" panose="020B0604020202020204" pitchFamily="34" charset="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05990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38199" y="5437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b="1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高雄高商</a:t>
            </a:r>
            <a:r>
              <a:rPr lang="en-US" altLang="zh-TW" sz="6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6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資料處理科</a:t>
            </a:r>
            <a:r>
              <a:rPr lang="en-US" altLang="zh-TW" sz="6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6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310" y="1243747"/>
            <a:ext cx="10399377" cy="547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9684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1430</TotalTime>
  <Words>651</Words>
  <Application>Microsoft Office PowerPoint</Application>
  <PresentationFormat>寬螢幕</PresentationFormat>
  <Paragraphs>70</Paragraphs>
  <Slides>18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4" baseType="lpstr">
      <vt:lpstr>新細明體</vt:lpstr>
      <vt:lpstr>標楷體</vt:lpstr>
      <vt:lpstr>Arial</vt:lpstr>
      <vt:lpstr>Calibri</vt:lpstr>
      <vt:lpstr>Calibri Light</vt:lpstr>
      <vt:lpstr>Office 佈景主題</vt:lpstr>
      <vt:lpstr>全職高手 (金融篇)</vt:lpstr>
      <vt:lpstr>屏東區高職的金融科系</vt:lpstr>
      <vt:lpstr>屏北高中(商業服務學程)</vt:lpstr>
      <vt:lpstr>屏榮高中(電子商務科)</vt:lpstr>
      <vt:lpstr>高雄區高職的金融科系</vt:lpstr>
      <vt:lpstr>高雄高商(商業經營科)</vt:lpstr>
      <vt:lpstr>高雄高商(會計事務科)</vt:lpstr>
      <vt:lpstr>高雄高商(國際貿易科)</vt:lpstr>
      <vt:lpstr>高雄高商(資料處理科)</vt:lpstr>
      <vt:lpstr>鳳山商工(商業經營科)</vt:lpstr>
      <vt:lpstr>鳳山商工(國際貿易科)</vt:lpstr>
      <vt:lpstr>鳳山商工(資料處理科)</vt:lpstr>
      <vt:lpstr>鳳山商工(會計事務科)</vt:lpstr>
      <vt:lpstr>三民家商(國際貿易科)</vt:lpstr>
      <vt:lpstr>三民家商(資料處理科)</vt:lpstr>
      <vt:lpstr>其他學校：海青工商</vt:lpstr>
      <vt:lpstr>其他學校：私立三信家商</vt:lpstr>
      <vt:lpstr>其他學校：私立樹德家商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全職高手 (金融篇)</dc:title>
  <dc:creator>User</dc:creator>
  <cp:lastModifiedBy>User</cp:lastModifiedBy>
  <cp:revision>7</cp:revision>
  <dcterms:created xsi:type="dcterms:W3CDTF">2024-10-16T16:27:14Z</dcterms:created>
  <dcterms:modified xsi:type="dcterms:W3CDTF">2024-10-17T16:17:21Z</dcterms:modified>
</cp:coreProperties>
</file>